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75"/>
  </p:notesMasterIdLst>
  <p:handoutMasterIdLst>
    <p:handoutMasterId r:id="rId176"/>
  </p:handoutMasterIdLst>
  <p:sldIdLst>
    <p:sldId id="256" r:id="rId6"/>
    <p:sldId id="257" r:id="rId7"/>
    <p:sldId id="261" r:id="rId8"/>
    <p:sldId id="263" r:id="rId9"/>
    <p:sldId id="264" r:id="rId10"/>
    <p:sldId id="265" r:id="rId11"/>
    <p:sldId id="266" r:id="rId12"/>
    <p:sldId id="267" r:id="rId13"/>
    <p:sldId id="272" r:id="rId14"/>
    <p:sldId id="282" r:id="rId15"/>
    <p:sldId id="283" r:id="rId16"/>
    <p:sldId id="284" r:id="rId17"/>
    <p:sldId id="285" r:id="rId18"/>
    <p:sldId id="286" r:id="rId19"/>
    <p:sldId id="287" r:id="rId20"/>
    <p:sldId id="289" r:id="rId21"/>
    <p:sldId id="294" r:id="rId22"/>
    <p:sldId id="297" r:id="rId23"/>
    <p:sldId id="296" r:id="rId24"/>
    <p:sldId id="298" r:id="rId25"/>
    <p:sldId id="291" r:id="rId26"/>
    <p:sldId id="299" r:id="rId27"/>
    <p:sldId id="300" r:id="rId28"/>
    <p:sldId id="301" r:id="rId29"/>
    <p:sldId id="306" r:id="rId30"/>
    <p:sldId id="302" r:id="rId31"/>
    <p:sldId id="303" r:id="rId32"/>
    <p:sldId id="304" r:id="rId33"/>
    <p:sldId id="305" r:id="rId34"/>
    <p:sldId id="307" r:id="rId35"/>
    <p:sldId id="308" r:id="rId36"/>
    <p:sldId id="309" r:id="rId37"/>
    <p:sldId id="310" r:id="rId38"/>
    <p:sldId id="311" r:id="rId39"/>
    <p:sldId id="312" r:id="rId40"/>
    <p:sldId id="313" r:id="rId41"/>
    <p:sldId id="314" r:id="rId42"/>
    <p:sldId id="31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1" r:id="rId57"/>
    <p:sldId id="373" r:id="rId58"/>
    <p:sldId id="607" r:id="rId59"/>
    <p:sldId id="376" r:id="rId60"/>
    <p:sldId id="377" r:id="rId61"/>
    <p:sldId id="378" r:id="rId62"/>
    <p:sldId id="379" r:id="rId63"/>
    <p:sldId id="380" r:id="rId64"/>
    <p:sldId id="381" r:id="rId65"/>
    <p:sldId id="382" r:id="rId66"/>
    <p:sldId id="383" r:id="rId67"/>
    <p:sldId id="384" r:id="rId68"/>
    <p:sldId id="385" r:id="rId69"/>
    <p:sldId id="386" r:id="rId70"/>
    <p:sldId id="326" r:id="rId71"/>
    <p:sldId id="502" r:id="rId72"/>
    <p:sldId id="503" r:id="rId73"/>
    <p:sldId id="504" r:id="rId74"/>
    <p:sldId id="505" r:id="rId75"/>
    <p:sldId id="506" r:id="rId76"/>
    <p:sldId id="507" r:id="rId77"/>
    <p:sldId id="510" r:id="rId78"/>
    <p:sldId id="511" r:id="rId79"/>
    <p:sldId id="512" r:id="rId80"/>
    <p:sldId id="513" r:id="rId81"/>
    <p:sldId id="514" r:id="rId82"/>
    <p:sldId id="515" r:id="rId83"/>
    <p:sldId id="516" r:id="rId84"/>
    <p:sldId id="517" r:id="rId85"/>
    <p:sldId id="518" r:id="rId86"/>
    <p:sldId id="519" r:id="rId87"/>
    <p:sldId id="520" r:id="rId88"/>
    <p:sldId id="521" r:id="rId89"/>
    <p:sldId id="522" r:id="rId90"/>
    <p:sldId id="523" r:id="rId91"/>
    <p:sldId id="524" r:id="rId92"/>
    <p:sldId id="525" r:id="rId93"/>
    <p:sldId id="526" r:id="rId94"/>
    <p:sldId id="527" r:id="rId95"/>
    <p:sldId id="528" r:id="rId96"/>
    <p:sldId id="529" r:id="rId97"/>
    <p:sldId id="530" r:id="rId98"/>
    <p:sldId id="531" r:id="rId99"/>
    <p:sldId id="532" r:id="rId100"/>
    <p:sldId id="533" r:id="rId101"/>
    <p:sldId id="536" r:id="rId102"/>
    <p:sldId id="537" r:id="rId103"/>
    <p:sldId id="538" r:id="rId104"/>
    <p:sldId id="539" r:id="rId105"/>
    <p:sldId id="540" r:id="rId106"/>
    <p:sldId id="541" r:id="rId107"/>
    <p:sldId id="542" r:id="rId108"/>
    <p:sldId id="543" r:id="rId109"/>
    <p:sldId id="544" r:id="rId110"/>
    <p:sldId id="545" r:id="rId111"/>
    <p:sldId id="546" r:id="rId112"/>
    <p:sldId id="547" r:id="rId113"/>
    <p:sldId id="548" r:id="rId114"/>
    <p:sldId id="551" r:id="rId115"/>
    <p:sldId id="552" r:id="rId116"/>
    <p:sldId id="553" r:id="rId117"/>
    <p:sldId id="554" r:id="rId118"/>
    <p:sldId id="555" r:id="rId119"/>
    <p:sldId id="556" r:id="rId120"/>
    <p:sldId id="557" r:id="rId121"/>
    <p:sldId id="558" r:id="rId122"/>
    <p:sldId id="559" r:id="rId123"/>
    <p:sldId id="560" r:id="rId124"/>
    <p:sldId id="561" r:id="rId125"/>
    <p:sldId id="562" r:id="rId126"/>
    <p:sldId id="563" r:id="rId127"/>
    <p:sldId id="564" r:id="rId128"/>
    <p:sldId id="565" r:id="rId129"/>
    <p:sldId id="566" r:id="rId130"/>
    <p:sldId id="567" r:id="rId131"/>
    <p:sldId id="568" r:id="rId132"/>
    <p:sldId id="569" r:id="rId133"/>
    <p:sldId id="570" r:id="rId134"/>
    <p:sldId id="571" r:id="rId135"/>
    <p:sldId id="572" r:id="rId136"/>
    <p:sldId id="573" r:id="rId137"/>
    <p:sldId id="574" r:id="rId138"/>
    <p:sldId id="575" r:id="rId139"/>
    <p:sldId id="608" r:id="rId140"/>
    <p:sldId id="576" r:id="rId141"/>
    <p:sldId id="577" r:id="rId142"/>
    <p:sldId id="578" r:id="rId143"/>
    <p:sldId id="579" r:id="rId144"/>
    <p:sldId id="580" r:id="rId145"/>
    <p:sldId id="581" r:id="rId146"/>
    <p:sldId id="582" r:id="rId147"/>
    <p:sldId id="583" r:id="rId148"/>
    <p:sldId id="584" r:id="rId149"/>
    <p:sldId id="585" r:id="rId150"/>
    <p:sldId id="586" r:id="rId151"/>
    <p:sldId id="587" r:id="rId152"/>
    <p:sldId id="588" r:id="rId153"/>
    <p:sldId id="589" r:id="rId154"/>
    <p:sldId id="590" r:id="rId155"/>
    <p:sldId id="609" r:id="rId156"/>
    <p:sldId id="591" r:id="rId157"/>
    <p:sldId id="592" r:id="rId158"/>
    <p:sldId id="593" r:id="rId159"/>
    <p:sldId id="594" r:id="rId160"/>
    <p:sldId id="595" r:id="rId161"/>
    <p:sldId id="610" r:id="rId162"/>
    <p:sldId id="597" r:id="rId163"/>
    <p:sldId id="598" r:id="rId164"/>
    <p:sldId id="599" r:id="rId165"/>
    <p:sldId id="600" r:id="rId166"/>
    <p:sldId id="601" r:id="rId167"/>
    <p:sldId id="611" r:id="rId168"/>
    <p:sldId id="605" r:id="rId169"/>
    <p:sldId id="612" r:id="rId170"/>
    <p:sldId id="606" r:id="rId171"/>
    <p:sldId id="613" r:id="rId172"/>
    <p:sldId id="603" r:id="rId173"/>
    <p:sldId id="604" r:id="rId174"/>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6"/>
            <p14:sldId id="257"/>
            <p14:sldId id="261"/>
            <p14:sldId id="263"/>
            <p14:sldId id="264"/>
            <p14:sldId id="265"/>
            <p14:sldId id="266"/>
            <p14:sldId id="267"/>
          </p14:sldIdLst>
        </p14:section>
        <p14:section name="Infrastructure as Code" id="{1B636205-AE31-0C42-856E-7B0E849D44BC}">
          <p14:sldIdLst>
            <p14:sldId id="272"/>
            <p14:sldId id="282"/>
            <p14:sldId id="283"/>
            <p14:sldId id="284"/>
            <p14:sldId id="285"/>
            <p14:sldId id="286"/>
            <p14:sldId id="287"/>
            <p14:sldId id="289"/>
            <p14:sldId id="294"/>
            <p14:sldId id="297"/>
            <p14:sldId id="296"/>
            <p14:sldId id="298"/>
            <p14:sldId id="291"/>
          </p14:sldIdLst>
        </p14:section>
        <p14:section name="Chef" id="{55047565-9FF2-8D4E-B7DA-0E822F702569}">
          <p14:sldIdLst>
            <p14:sldId id="299"/>
            <p14:sldId id="300"/>
            <p14:sldId id="301"/>
            <p14:sldId id="306"/>
            <p14:sldId id="302"/>
            <p14:sldId id="303"/>
            <p14:sldId id="304"/>
            <p14:sldId id="305"/>
            <p14:sldId id="307"/>
            <p14:sldId id="308"/>
            <p14:sldId id="309"/>
            <p14:sldId id="310"/>
            <p14:sldId id="311"/>
            <p14:sldId id="312"/>
            <p14:sldId id="313"/>
            <p14:sldId id="314"/>
          </p14:sldIdLst>
        </p14:section>
        <p14:section name="Building your policy" id="{C855A6F1-FE02-044C-80B0-B5488D64E9FE}">
          <p14:sldIdLst>
            <p14:sldId id="316"/>
            <p14:sldId id="357"/>
            <p14:sldId id="358"/>
            <p14:sldId id="359"/>
            <p14:sldId id="360"/>
            <p14:sldId id="361"/>
            <p14:sldId id="362"/>
            <p14:sldId id="363"/>
            <p14:sldId id="364"/>
            <p14:sldId id="365"/>
            <p14:sldId id="366"/>
            <p14:sldId id="367"/>
            <p14:sldId id="368"/>
            <p14:sldId id="369"/>
            <p14:sldId id="371"/>
            <p14:sldId id="373"/>
            <p14:sldId id="607"/>
            <p14:sldId id="376"/>
            <p14:sldId id="377"/>
            <p14:sldId id="378"/>
            <p14:sldId id="379"/>
            <p14:sldId id="380"/>
            <p14:sldId id="381"/>
            <p14:sldId id="382"/>
            <p14:sldId id="383"/>
            <p14:sldId id="384"/>
            <p14:sldId id="385"/>
            <p14:sldId id="386"/>
            <p14:sldId id="326"/>
          </p14:sldIdLst>
        </p14:section>
        <p14:section name="Test Driven Infrastructure" id="{4522F47B-EEBE-8E44-9DD4-A49F29FCF078}">
          <p14:sldIdLst>
            <p14:sldId id="502"/>
            <p14:sldId id="503"/>
            <p14:sldId id="504"/>
            <p14:sldId id="505"/>
            <p14:sldId id="506"/>
            <p14:sldId id="507"/>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548"/>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608"/>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 id="609"/>
          </p14:sldIdLst>
        </p14:section>
        <p14:section name="Foodcritic" id="{CDA64165-D34C-6E4B-A736-577CBB2890E8}">
          <p14:sldIdLst>
            <p14:sldId id="591"/>
            <p14:sldId id="592"/>
            <p14:sldId id="593"/>
            <p14:sldId id="594"/>
            <p14:sldId id="595"/>
            <p14:sldId id="610"/>
          </p14:sldIdLst>
        </p14:section>
        <p14:section name="Dessert" id="{205684B8-6BDE-6B46-B222-97951658029B}">
          <p14:sldIdLst>
            <p14:sldId id="597"/>
            <p14:sldId id="598"/>
            <p14:sldId id="599"/>
            <p14:sldId id="600"/>
            <p14:sldId id="601"/>
            <p14:sldId id="611"/>
            <p14:sldId id="605"/>
            <p14:sldId id="612"/>
            <p14:sldId id="606"/>
            <p14:sldId id="613"/>
            <p14:sldId id="603"/>
            <p14:sldId id="604"/>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8" autoAdjust="0"/>
    <p:restoredTop sz="75734" autoAdjust="0"/>
  </p:normalViewPr>
  <p:slideViewPr>
    <p:cSldViewPr>
      <p:cViewPr>
        <p:scale>
          <a:sx n="100" d="100"/>
          <a:sy n="100" d="100"/>
        </p:scale>
        <p:origin x="-88" y="-8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80" Type="http://schemas.openxmlformats.org/officeDocument/2006/relationships/theme" Target="theme/theme1.xml"/><Relationship Id="rId181"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notesMaster" Target="notesMasters/notesMaster1.xml"/><Relationship Id="rId176" Type="http://schemas.openxmlformats.org/officeDocument/2006/relationships/handoutMaster" Target="handoutMasters/handoutMaster1.xml"/><Relationship Id="rId177" Type="http://schemas.openxmlformats.org/officeDocument/2006/relationships/printerSettings" Target="printerSettings/printerSettings1.bin"/><Relationship Id="rId178" Type="http://schemas.openxmlformats.org/officeDocument/2006/relationships/presProps" Target="presProps.xml"/><Relationship Id="rId179" Type="http://schemas.openxmlformats.org/officeDocument/2006/relationships/viewProps" Target="viewProp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9/10/15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9/10/15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sudo</a:t>
            </a:r>
            <a:r>
              <a:rPr lang="en-US" dirty="0" smtClean="0"/>
              <a:t> chef-client -z -r ‘recipe[</a:t>
            </a:r>
            <a:r>
              <a:rPr lang="en-US" dirty="0" err="1" smtClean="0"/>
              <a:t>aar</a:t>
            </a:r>
            <a:r>
              <a:rPr lang="en-US" dirty="0" smtClean="0"/>
              <a:t>::solution]’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835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&gt;&gt;NATHEN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37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3250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process so far is to write a policy (a policy which would install an editor or </a:t>
            </a:r>
            <a:r>
              <a:rPr lang="en-US" dirty="0" err="1" smtClean="0"/>
              <a:t>git</a:t>
            </a:r>
            <a:r>
              <a:rPr lang="en-US" dirty="0" smtClean="0"/>
              <a:t>)</a:t>
            </a:r>
            <a:r>
              <a:rPr lang="en-US" baseline="0" dirty="0" smtClean="0"/>
              <a:t>, then apply the policy to our workstation, then verify the policy manually.  This is final for a simple case…but just like our ruby and rails code, testing it manually will quickly become untenable.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708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a:t>
            </a:r>
            <a:r>
              <a:rPr lang="en-US" baseline="0" dirty="0" smtClean="0"/>
              <a:t>app </a:t>
            </a:r>
            <a:r>
              <a:rPr lang="en-US" baseline="0" dirty="0" smtClean="0"/>
              <a:t>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~60K professionals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3885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do this through manual </a:t>
            </a:r>
            <a:r>
              <a:rPr lang="en-US" baseline="0" dirty="0" smtClean="0"/>
              <a:t>testing on the container.  Go ahead and run kitchen login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32500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visual, just reminding you that we are </a:t>
            </a:r>
            <a:r>
              <a:rPr lang="en-US" dirty="0" err="1" smtClean="0"/>
              <a:t>ssh’d</a:t>
            </a:r>
            <a:r>
              <a:rPr lang="en-US" dirty="0" smtClean="0"/>
              <a:t> from</a:t>
            </a:r>
            <a:r>
              <a:rPr lang="en-US" baseline="0" dirty="0" smtClean="0"/>
              <a:t> our workstation into our kitchen container and are running the curl command from inside the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73211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a:t>
            </a:r>
            <a:r>
              <a:rPr lang="en-US" sz="900" smtClean="0">
                <a:latin typeface="Calibri" charset="0"/>
                <a:cs typeface="Calibri" charset="0"/>
                <a:sym typeface="Calibri" charset="0"/>
              </a:rPr>
              <a:t>–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113.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135.xml.rels><?xml version="1.0" encoding="UTF-8" standalone="yes"?>
<Relationships xmlns="http://schemas.openxmlformats.org/package/2006/relationships"><Relationship Id="rId3" Type="http://schemas.openxmlformats.org/officeDocument/2006/relationships/slide" Target="slide152.xml"/><Relationship Id="rId4" Type="http://schemas.openxmlformats.org/officeDocument/2006/relationships/slide" Target="slide164.xml"/><Relationship Id="rId5" Type="http://schemas.openxmlformats.org/officeDocument/2006/relationships/slide" Target="slide166.xml"/><Relationship Id="rId6" Type="http://schemas.openxmlformats.org/officeDocument/2006/relationships/slide" Target="slide168.xml"/><Relationship Id="rId7" Type="http://schemas.openxmlformats.org/officeDocument/2006/relationships/slide" Target="slide158.xml"/><Relationship Id="rId1" Type="http://schemas.openxmlformats.org/officeDocument/2006/relationships/slideLayout" Target="../slideLayouts/slideLayout5.xml"/><Relationship Id="rId2" Type="http://schemas.openxmlformats.org/officeDocument/2006/relationships/slide" Target="slide13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9.xml"/><Relationship Id="rId3" Type="http://schemas.openxmlformats.org/officeDocument/2006/relationships/image" Target="../media/image2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151.xml.rels><?xml version="1.0" encoding="UTF-8" standalone="yes"?>
<Relationships xmlns="http://schemas.openxmlformats.org/package/2006/relationships"><Relationship Id="rId3" Type="http://schemas.openxmlformats.org/officeDocument/2006/relationships/slide" Target="slide152.xml"/><Relationship Id="rId4" Type="http://schemas.openxmlformats.org/officeDocument/2006/relationships/slide" Target="slide164.xml"/><Relationship Id="rId5" Type="http://schemas.openxmlformats.org/officeDocument/2006/relationships/slide" Target="slide166.xml"/><Relationship Id="rId6" Type="http://schemas.openxmlformats.org/officeDocument/2006/relationships/slide" Target="slide168.xml"/><Relationship Id="rId7" Type="http://schemas.openxmlformats.org/officeDocument/2006/relationships/slide" Target="slide158.xml"/><Relationship Id="rId1" Type="http://schemas.openxmlformats.org/officeDocument/2006/relationships/slideLayout" Target="../slideLayouts/slideLayout5.xml"/><Relationship Id="rId2" Type="http://schemas.openxmlformats.org/officeDocument/2006/relationships/slide" Target="slide13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2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57.xml.rels><?xml version="1.0" encoding="UTF-8" standalone="yes"?>
<Relationships xmlns="http://schemas.openxmlformats.org/package/2006/relationships"><Relationship Id="rId3" Type="http://schemas.openxmlformats.org/officeDocument/2006/relationships/slide" Target="slide152.xml"/><Relationship Id="rId4" Type="http://schemas.openxmlformats.org/officeDocument/2006/relationships/slide" Target="slide164.xml"/><Relationship Id="rId5" Type="http://schemas.openxmlformats.org/officeDocument/2006/relationships/slide" Target="slide166.xml"/><Relationship Id="rId6" Type="http://schemas.openxmlformats.org/officeDocument/2006/relationships/slide" Target="slide168.xml"/><Relationship Id="rId7" Type="http://schemas.openxmlformats.org/officeDocument/2006/relationships/slide" Target="slide158.xml"/><Relationship Id="rId1" Type="http://schemas.openxmlformats.org/officeDocument/2006/relationships/slideLayout" Target="../slideLayouts/slideLayout5.xml"/><Relationship Id="rId2" Type="http://schemas.openxmlformats.org/officeDocument/2006/relationships/slide" Target="slide13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4.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slide" Target="slide152.xml"/><Relationship Id="rId4" Type="http://schemas.openxmlformats.org/officeDocument/2006/relationships/slide" Target="slide164.xml"/><Relationship Id="rId5" Type="http://schemas.openxmlformats.org/officeDocument/2006/relationships/slide" Target="slide166.xml"/><Relationship Id="rId6" Type="http://schemas.openxmlformats.org/officeDocument/2006/relationships/slide" Target="slide168.xml"/><Relationship Id="rId7" Type="http://schemas.openxmlformats.org/officeDocument/2006/relationships/slide" Target="slide158.xml"/><Relationship Id="rId1" Type="http://schemas.openxmlformats.org/officeDocument/2006/relationships/slideLayout" Target="../slideLayouts/slideLayout5.xml"/><Relationship Id="rId2" Type="http://schemas.openxmlformats.org/officeDocument/2006/relationships/slide" Target="slide13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65.xml.rels><?xml version="1.0" encoding="UTF-8" standalone="yes"?>
<Relationships xmlns="http://schemas.openxmlformats.org/package/2006/relationships"><Relationship Id="rId3" Type="http://schemas.openxmlformats.org/officeDocument/2006/relationships/slide" Target="slide152.xml"/><Relationship Id="rId4" Type="http://schemas.openxmlformats.org/officeDocument/2006/relationships/slide" Target="slide164.xml"/><Relationship Id="rId5" Type="http://schemas.openxmlformats.org/officeDocument/2006/relationships/slide" Target="slide166.xml"/><Relationship Id="rId6" Type="http://schemas.openxmlformats.org/officeDocument/2006/relationships/slide" Target="slide168.xml"/><Relationship Id="rId7" Type="http://schemas.openxmlformats.org/officeDocument/2006/relationships/slide" Target="slide158.xml"/><Relationship Id="rId1" Type="http://schemas.openxmlformats.org/officeDocument/2006/relationships/slideLayout" Target="../slideLayouts/slideLayout5.xml"/><Relationship Id="rId2" Type="http://schemas.openxmlformats.org/officeDocument/2006/relationships/slide" Target="slide13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slide" Target="slide152.xml"/><Relationship Id="rId4" Type="http://schemas.openxmlformats.org/officeDocument/2006/relationships/slide" Target="slide164.xml"/><Relationship Id="rId5" Type="http://schemas.openxmlformats.org/officeDocument/2006/relationships/slide" Target="slide166.xml"/><Relationship Id="rId6" Type="http://schemas.openxmlformats.org/officeDocument/2006/relationships/slide" Target="slide168.xml"/><Relationship Id="rId7" Type="http://schemas.openxmlformats.org/officeDocument/2006/relationships/slide" Target="slide158.xml"/><Relationship Id="rId1" Type="http://schemas.openxmlformats.org/officeDocument/2006/relationships/slideLayout" Target="../slideLayouts/slideLayout5.xml"/><Relationship Id="rId2" Type="http://schemas.openxmlformats.org/officeDocument/2006/relationships/slide" Target="slide13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r>
              <a:rPr lang="en-US" sz="4400" dirty="0" smtClean="0"/>
              <a:t>A Taste of Chef</a:t>
            </a:r>
            <a:endParaRPr lang="en-US" sz="4400" dirty="0"/>
          </a:p>
        </p:txBody>
      </p:sp>
      <p:sp>
        <p:nvSpPr>
          <p:cNvPr id="6" name="Subtitle 5"/>
          <p:cNvSpPr>
            <a:spLocks noGrp="1"/>
          </p:cNvSpPr>
          <p:nvPr>
            <p:ph type="subTitle" idx="1"/>
          </p:nvPr>
        </p:nvSpPr>
        <p:spPr/>
        <p:txBody>
          <a:bodyPr/>
          <a:lstStyle/>
          <a:p>
            <a:r>
              <a:rPr lang="en-US" dirty="0"/>
              <a:t>Introduction to Chef</a:t>
            </a:r>
          </a:p>
        </p:txBody>
      </p:sp>
      <p:sp>
        <p:nvSpPr>
          <p:cNvPr id="7" name="Text Placeholder 6"/>
          <p:cNvSpPr>
            <a:spLocks noGrp="1"/>
          </p:cNvSpPr>
          <p:nvPr>
            <p:ph type="body" sz="quarter" idx="10"/>
          </p:nvPr>
        </p:nvSpPr>
        <p:spPr/>
        <p:txBody>
          <a:bodyPr>
            <a:noAutofit/>
          </a:bodyPr>
          <a:lstStyle/>
          <a:p>
            <a:r>
              <a:rPr lang="en-US" dirty="0" err="1" smtClean="0"/>
              <a:t>DevFestDC</a:t>
            </a:r>
            <a:endParaRPr lang="en-US" dirty="0" smtClean="0"/>
          </a:p>
          <a:p>
            <a:r>
              <a:rPr lang="en-US" dirty="0"/>
              <a:t>https://</a:t>
            </a:r>
            <a:r>
              <a:rPr lang="en-US" dirty="0" err="1"/>
              <a:t>github.com</a:t>
            </a:r>
            <a:r>
              <a:rPr lang="en-US" dirty="0" smtClean="0"/>
              <a:t>/</a:t>
            </a:r>
            <a:r>
              <a:rPr lang="en-US" dirty="0" err="1" smtClean="0"/>
              <a:t>nathenharvey</a:t>
            </a:r>
            <a:r>
              <a:rPr lang="en-US" dirty="0" smtClean="0"/>
              <a:t>/devfestdc-2015/</a:t>
            </a:r>
            <a:endParaRPr lang="en-US" dirty="0"/>
          </a:p>
        </p:txBody>
      </p:sp>
    </p:spTree>
    <p:extLst>
      <p:ext uri="{BB962C8B-B14F-4D97-AF65-F5344CB8AC3E}">
        <p14:creationId xmlns:p14="http://schemas.microsoft.com/office/powerpoint/2010/main" val="17408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94650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t>
            </a:r>
            <a:r>
              <a:rPr lang="en-US" dirty="0" smtClean="0"/>
              <a:t>/apache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(v1.4.2)</a:t>
            </a:r>
          </a:p>
          <a:p>
            <a:r>
              <a:rPr lang="en-US" dirty="0"/>
              <a:t>-----&gt; Converging &lt;default-ubuntu-1404&gt;...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endParaRPr lang="en-US" dirty="0"/>
          </a:p>
          <a:p>
            <a:r>
              <a:rPr lang="en-US" dirty="0"/>
              <a:t>       Download complete.</a:t>
            </a:r>
          </a:p>
          <a:p>
            <a:r>
              <a:rPr lang="en-US" dirty="0"/>
              <a:t>       Downloading Chef  for </a:t>
            </a:r>
            <a:r>
              <a:rPr lang="en-US" dirty="0" err="1"/>
              <a:t>ubuntu</a:t>
            </a:r>
            <a:r>
              <a:rPr lang="en-US" dirty="0"/>
              <a:t>...</a:t>
            </a:r>
          </a:p>
          <a:p>
            <a:r>
              <a:rPr lang="en-US" dirty="0"/>
              <a:t> </a:t>
            </a:r>
            <a:endParaRPr lang="en-US" dirty="0"/>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endParaRPr lang="en-US" sz="2600" dirty="0"/>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5646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50654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curl: (7) couldn't connect to host</a:t>
            </a:r>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706510"/>
            <a:ext cx="4151490" cy="477054"/>
          </a:xfrm>
          <a:prstGeom prst="rect">
            <a:avLst/>
          </a:prstGeom>
          <a:solidFill>
            <a:schemeClr val="tx1"/>
          </a:solidFill>
          <a:ln>
            <a:solidFill>
              <a:schemeClr val="tx1"/>
            </a:solidFill>
            <a:prstDash val="dash"/>
          </a:ln>
        </p:spPr>
        <p:txBody>
          <a:bodyPr wrap="square" lIns="0" tIns="0" rIns="0" bIns="0" rtlCol="0">
            <a:spAutoFit/>
          </a:bodyPr>
          <a:lstStyle/>
          <a:p>
            <a:r>
              <a:rPr lang="de-DE" sz="1500" dirty="0">
                <a:solidFill>
                  <a:schemeClr val="bg1"/>
                </a:solidFill>
              </a:rPr>
              <a:t>[kitchen@5379d310dc59 ~]</a:t>
            </a:r>
            <a:r>
              <a:rPr lang="de-DE" sz="1500" dirty="0" smtClean="0">
                <a:solidFill>
                  <a:schemeClr val="bg1"/>
                </a:solidFill>
              </a:rPr>
              <a:t>$ </a:t>
            </a:r>
            <a:r>
              <a:rPr lang="de-DE" sz="1500" dirty="0" err="1" smtClean="0">
                <a:solidFill>
                  <a:schemeClr val="bg1"/>
                </a:solidFill>
              </a:rPr>
              <a:t>curl</a:t>
            </a:r>
            <a:r>
              <a:rPr lang="de-DE" sz="1500" dirty="0" smtClean="0">
                <a:solidFill>
                  <a:schemeClr val="bg1"/>
                </a:solidFill>
              </a:rPr>
              <a:t> http://</a:t>
            </a:r>
            <a:r>
              <a:rPr lang="de-DE" sz="1500" dirty="0" err="1" smtClean="0">
                <a:solidFill>
                  <a:schemeClr val="bg1"/>
                </a:solidFill>
              </a:rPr>
              <a:t>localhost</a:t>
            </a:r>
            <a:endParaRPr lang="de-DE" sz="1500" dirty="0" smtClean="0">
              <a:solidFill>
                <a:schemeClr val="bg1"/>
              </a:solidFill>
            </a:endParaRPr>
          </a:p>
          <a:p>
            <a:r>
              <a:rPr lang="en-US" sz="1600" dirty="0">
                <a:solidFill>
                  <a:schemeClr val="bg1"/>
                </a:solidFill>
              </a:rPr>
              <a:t>curl: (7) couldn't connect to </a:t>
            </a:r>
            <a:r>
              <a:rPr lang="en-US" sz="1600" dirty="0" smtClean="0">
                <a:solidFill>
                  <a:schemeClr val="bg1"/>
                </a:solidFill>
              </a:rPr>
              <a:t>host</a:t>
            </a:r>
            <a:endParaRPr lang="en-US" sz="1600" dirty="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185710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t>
            </a:r>
            <a:r>
              <a:rPr lang="en-US" dirty="0" smtClean="0"/>
              <a:t>/apache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307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smtClean="0"/>
              <a:t>/apache</a:t>
            </a:r>
            <a:r>
              <a:rPr lang="en-US" dirty="0" smtClean="0"/>
              <a:t>/recipes/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25000" lnSpcReduction="20000"/>
          </a:bodyPr>
          <a:lstStyle/>
          <a:p>
            <a:r>
              <a:rPr lang="en-US" dirty="0"/>
              <a:t>-----&gt; Starting Kitchen (v1.4.2)</a:t>
            </a:r>
          </a:p>
          <a:p>
            <a:r>
              <a:rPr lang="en-US" dirty="0"/>
              <a:t>-----&gt; Converging &lt;default-ubuntu-1404&gt;...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Transferring files to &lt;default-ubuntu-1404&gt;</a:t>
            </a:r>
          </a:p>
          <a:p>
            <a:r>
              <a:rPr lang="en-US" dirty="0"/>
              <a:t>       Starting Chef Client, version 12.4.1</a:t>
            </a:r>
          </a:p>
          <a:p>
            <a:r>
              <a:rPr lang="en-US" dirty="0"/>
              <a:t>       [2015-09-11T04:40:21+00:00]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Synchronizing Cookbooks:</a:t>
            </a:r>
          </a:p>
          <a:p>
            <a:r>
              <a:rPr lang="en-US" dirty="0"/>
              <a:t>         - apache</a:t>
            </a:r>
          </a:p>
          <a:p>
            <a:r>
              <a:rPr lang="en-US" dirty="0"/>
              <a:t>       Compiling Cookbooks...</a:t>
            </a:r>
          </a:p>
          <a:p>
            <a:r>
              <a:rPr lang="en-US" dirty="0"/>
              <a:t>       Converging 1 resources</a:t>
            </a:r>
            <a:endParaRPr lang="en-US" dirty="0"/>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smtClean="0">
                <a:solidFill>
                  <a:srgbClr val="4E9A06"/>
                </a:solidFill>
              </a:rPr>
              <a:t>http://</a:t>
            </a:r>
            <a:r>
              <a:rPr lang="en-US" b="1" dirty="0" err="1" smtClean="0">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795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a:solidFill>
                  <a:srgbClr val="4E9A06"/>
                </a:solidFill>
              </a:rPr>
              <a:t>'apache2'</a:t>
            </a:r>
            <a:r>
              <a:rPr lang="en-US" dirty="0" smtClean="0">
                <a:solidFill>
                  <a:srgbClr val="4E9A06"/>
                </a:solidFill>
              </a:rPr>
              <a:t> </a:t>
            </a:r>
            <a:endParaRPr lang="en-US" dirty="0" smtClean="0">
              <a:solidFill>
                <a:srgbClr val="4E9A06"/>
              </a:solidFill>
            </a:endParaRPr>
          </a:p>
          <a:p>
            <a:endParaRPr lang="en-US" dirty="0">
              <a:solidFill>
                <a:srgbClr val="4E9A06"/>
              </a:solidFill>
            </a:endParaRPr>
          </a:p>
          <a:p>
            <a:r>
              <a:rPr lang="en-US" dirty="0" smtClean="0">
                <a:solidFill>
                  <a:srgbClr val="000000"/>
                </a:solidFill>
              </a:rPr>
              <a:t>service </a:t>
            </a:r>
            <a:r>
              <a:rPr lang="en-US" dirty="0">
                <a:solidFill>
                  <a:srgbClr val="4E9A06"/>
                </a:solidFill>
              </a:rPr>
              <a:t>'apache2'</a:t>
            </a:r>
            <a:r>
              <a:rPr lang="en-US" dirty="0" smtClean="0">
                <a:solidFill>
                  <a:srgbClr val="4E9A06"/>
                </a:solidFill>
              </a:rPr>
              <a:t>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25000" lnSpcReduction="20000"/>
          </a:bodyPr>
          <a:lstStyle/>
          <a:p>
            <a:r>
              <a:rPr lang="en-US" dirty="0"/>
              <a:t>-----&gt; Starting Kitchen (v1.4.2)</a:t>
            </a:r>
          </a:p>
          <a:p>
            <a:r>
              <a:rPr lang="en-US" dirty="0"/>
              <a:t>-----&gt; Converging &lt;default-ubuntu-1404&gt;...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Transferring files to &lt;default-ubuntu-1404&gt;</a:t>
            </a:r>
          </a:p>
          <a:p>
            <a:r>
              <a:rPr lang="en-US" dirty="0"/>
              <a:t>       Starting Chef Client, version 12.4.1</a:t>
            </a:r>
          </a:p>
          <a:p>
            <a:r>
              <a:rPr lang="en-US" dirty="0"/>
              <a:t>       [2015-09-11T04:42:17+00:00]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Synchronizing Cookbooks:</a:t>
            </a:r>
          </a:p>
          <a:p>
            <a:r>
              <a:rPr lang="en-US" dirty="0"/>
              <a:t>         - apache</a:t>
            </a:r>
          </a:p>
          <a:p>
            <a:r>
              <a:rPr lang="en-US" dirty="0"/>
              <a:t>       Compiling Cookbooks...</a:t>
            </a:r>
          </a:p>
          <a:p>
            <a:r>
              <a:rPr lang="en-US" dirty="0"/>
              <a:t>       Converging 2 resources</a:t>
            </a:r>
          </a:p>
          <a:p>
            <a:r>
              <a:rPr lang="en-US" dirty="0"/>
              <a:t>       Recipe: apache::default</a:t>
            </a:r>
            <a:endParaRPr lang="en-US" dirty="0"/>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287929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6" name="Text Placeholder 5"/>
          <p:cNvSpPr>
            <a:spLocks noGrp="1"/>
          </p:cNvSpPr>
          <p:nvPr>
            <p:ph type="body" sz="quarter" idx="10"/>
          </p:nvPr>
        </p:nvSpPr>
        <p:spPr/>
        <p:txBody>
          <a:bodyPr/>
          <a:lstStyle/>
          <a:p>
            <a:r>
              <a:rPr lang="en-US" dirty="0"/>
              <a:t>You capture the policy for your infrastructure in </a:t>
            </a:r>
            <a:r>
              <a:rPr lang="en-US" dirty="0" smtClean="0"/>
              <a:t>code</a:t>
            </a:r>
          </a:p>
          <a:p>
            <a:r>
              <a:rPr lang="en-US" dirty="0"/>
              <a:t>A program ensures each node in your infrastructure complies with the </a:t>
            </a:r>
            <a:r>
              <a:rPr lang="en-US" dirty="0" smtClean="0"/>
              <a:t>policy</a:t>
            </a:r>
          </a:p>
          <a:p>
            <a:r>
              <a:rPr lang="en-US" dirty="0"/>
              <a:t>A control loop keeps the system stable and allows for change when policy is </a:t>
            </a:r>
            <a:r>
              <a:rPr lang="en-US" dirty="0" smtClean="0"/>
              <a:t>updated</a:t>
            </a:r>
          </a:p>
          <a:p>
            <a:endParaRPr lang="en-US" dirty="0" smtClean="0"/>
          </a:p>
        </p:txBody>
      </p:sp>
    </p:spTree>
    <p:extLst>
      <p:ext uri="{BB962C8B-B14F-4D97-AF65-F5344CB8AC3E}">
        <p14:creationId xmlns:p14="http://schemas.microsoft.com/office/powerpoint/2010/main" val="26945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a:t>
            </a:r>
            <a:r>
              <a:rPr lang="en-US" dirty="0" smtClean="0"/>
              <a:t>~/</a:t>
            </a:r>
            <a:r>
              <a:rPr lang="en-US" dirty="0" smtClean="0"/>
              <a:t>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smtClean="0">
              <a:solidFill>
                <a:srgbClr val="8F5902"/>
              </a:solidFill>
            </a:endParaRPr>
          </a:p>
          <a:p>
            <a:r>
              <a:rPr lang="en-US" dirty="0" smtClean="0"/>
              <a:t>    </a:t>
            </a:r>
            <a:r>
              <a:rPr lang="en-US" b="1" dirty="0" smtClean="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0.36297 seconds (files took 2.75 seconds to load)</a:t>
            </a:r>
          </a:p>
          <a:p>
            <a:r>
              <a:rPr lang="en-US" sz="2300" dirty="0"/>
              <a:t>2 examples, 0 failures</a:t>
            </a:r>
          </a:p>
          <a:p>
            <a:endParaRPr lang="en-US" sz="23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 –</a:t>
            </a:r>
            <a:r>
              <a:rPr lang="en-US" dirty="0" err="1" smtClean="0"/>
              <a:t>fd</a:t>
            </a:r>
            <a:r>
              <a:rPr lang="en-US" dirty="0" smtClean="0"/>
              <a:t> -c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55000" lnSpcReduction="20000"/>
          </a:bodyPr>
          <a:lstStyle/>
          <a:p>
            <a:r>
              <a:rPr lang="en-US" sz="2400" dirty="0"/>
              <a:t>apache::default</a:t>
            </a:r>
          </a:p>
          <a:p>
            <a:r>
              <a:rPr lang="en-US" sz="2400" dirty="0"/>
              <a:t>  When all attributes are default, on an unspecified platform</a:t>
            </a:r>
          </a:p>
          <a:p>
            <a:r>
              <a:rPr lang="en-US" sz="2400" dirty="0"/>
              <a:t>    converges successfully</a:t>
            </a:r>
          </a:p>
          <a:p>
            <a:r>
              <a:rPr lang="en-US" sz="2400" dirty="0"/>
              <a:t>    installs apache (FAILED - 1)</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./spec/unit/recipes/default_spec.rb:21:in `block (3 levels) in &lt;top (required)&gt;'</a:t>
            </a:r>
          </a:p>
          <a:p>
            <a:endParaRPr lang="en-US" sz="2400" dirty="0"/>
          </a:p>
          <a:p>
            <a:r>
              <a:rPr lang="en-US" sz="2400" dirty="0"/>
              <a:t>Finished in 0.35601 seconds (files took 2.52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spec -</a:t>
            </a:r>
            <a:r>
              <a:rPr lang="en-US" dirty="0" err="1"/>
              <a:t>fd</a:t>
            </a:r>
            <a:r>
              <a:rPr lang="en-US" dirty="0"/>
              <a:t> -c</a:t>
            </a:r>
            <a:endParaRPr lang="en-US" dirty="0"/>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0.35496 seconds (files took 2.53 seconds to load)</a:t>
            </a:r>
          </a:p>
          <a:p>
            <a:r>
              <a:rPr lang="en-US" sz="2300" dirty="0"/>
              <a:t>2 examples, 0 failures</a:t>
            </a:r>
            <a:endParaRPr lang="en-US" sz="23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 –</a:t>
            </a:r>
            <a:r>
              <a:rPr lang="en-US" dirty="0" err="1" smtClean="0"/>
              <a:t>fd</a:t>
            </a:r>
            <a:r>
              <a:rPr lang="en-US" dirty="0" smtClean="0"/>
              <a:t> -c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Infrastructure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409267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a:t>
            </a:r>
            <a:r>
              <a:rPr lang="en-US" dirty="0" smtClean="0"/>
              <a:t>:</a:t>
            </a:r>
            <a:r>
              <a:rPr lang="en-US" dirty="0"/>
              <a:t>8</a:t>
            </a:r>
            <a:endParaRPr lang="en-US" dirty="0"/>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a:t>
            </a:r>
            <a:r>
              <a:rPr lang="en-US" dirty="0" smtClean="0"/>
              <a:t>me anything</a:t>
            </a:r>
            <a:r>
              <a:rPr lang="en-US" dirty="0" smtClean="0"/>
              <a:t>!</a:t>
            </a:r>
          </a:p>
          <a:p>
            <a:pPr marL="0" indent="0">
              <a:buNone/>
            </a:pP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 Simple Application</a:t>
            </a:r>
            <a:endParaRPr lang="en-US" dirty="0"/>
          </a:p>
        </p:txBody>
      </p:sp>
      <p:sp>
        <p:nvSpPr>
          <p:cNvPr id="3" name="Text Placeholder 2"/>
          <p:cNvSpPr>
            <a:spLocks noGrp="1"/>
          </p:cNvSpPr>
          <p:nvPr>
            <p:ph type="body" sz="quarter" idx="10"/>
          </p:nvPr>
        </p:nvSpPr>
        <p:spPr/>
        <p:txBody>
          <a:bodyPr/>
          <a:lstStyle/>
          <a:p>
            <a:r>
              <a:rPr lang="en-US" sz="3600" dirty="0"/>
              <a:t>Modify </a:t>
            </a:r>
            <a:r>
              <a:rPr lang="en-US" sz="3600" dirty="0">
                <a:latin typeface="Courier New"/>
                <a:cs typeface="Courier New"/>
              </a:rPr>
              <a:t>~/cookbooks/</a:t>
            </a:r>
            <a:r>
              <a:rPr lang="en-US" sz="3600" dirty="0" err="1">
                <a:latin typeface="Courier New"/>
                <a:cs typeface="Courier New"/>
              </a:rPr>
              <a:t>aar</a:t>
            </a:r>
            <a:r>
              <a:rPr lang="en-US" sz="3600" dirty="0">
                <a:latin typeface="Courier New"/>
                <a:cs typeface="Courier New"/>
              </a:rPr>
              <a:t>/</a:t>
            </a:r>
            <a:r>
              <a:rPr lang="en-US" sz="3600" dirty="0" smtClean="0">
                <a:latin typeface="Courier New"/>
                <a:cs typeface="Courier New"/>
              </a:rPr>
              <a:t>recipes/</a:t>
            </a:r>
            <a:r>
              <a:rPr lang="en-US" sz="3600" dirty="0" err="1" smtClean="0">
                <a:latin typeface="Courier New"/>
                <a:cs typeface="Courier New"/>
              </a:rPr>
              <a:t>default.rb</a:t>
            </a:r>
            <a:endParaRPr lang="en-US" sz="3600" dirty="0" smtClean="0">
              <a:latin typeface="Courier New"/>
              <a:cs typeface="Courier New"/>
            </a:endParaRPr>
          </a:p>
          <a:p>
            <a:r>
              <a:rPr lang="en-US" sz="3600" dirty="0" smtClean="0">
                <a:latin typeface="Courier New"/>
                <a:cs typeface="Courier New"/>
              </a:rPr>
              <a:t>cd ~/</a:t>
            </a:r>
          </a:p>
          <a:p>
            <a:r>
              <a:rPr lang="en-US" sz="3600" dirty="0" err="1" smtClean="0">
                <a:latin typeface="Courier New"/>
                <a:cs typeface="Courier New"/>
              </a:rPr>
              <a:t>sudo</a:t>
            </a:r>
            <a:r>
              <a:rPr lang="en-US" sz="3600" dirty="0" smtClean="0">
                <a:latin typeface="Courier New"/>
                <a:cs typeface="Courier New"/>
              </a:rPr>
              <a:t> chef-client -z -r </a:t>
            </a:r>
            <a:r>
              <a:rPr lang="fr-FR" sz="3600" dirty="0">
                <a:latin typeface="Courier New"/>
                <a:cs typeface="Courier New"/>
              </a:rPr>
              <a:t>'</a:t>
            </a:r>
            <a:r>
              <a:rPr lang="en-US" sz="3600" dirty="0" smtClean="0">
                <a:latin typeface="Courier New"/>
                <a:cs typeface="Courier New"/>
              </a:rPr>
              <a:t>recipe[</a:t>
            </a:r>
            <a:r>
              <a:rPr lang="en-US" sz="3600" dirty="0" err="1" smtClean="0">
                <a:latin typeface="Courier New"/>
                <a:cs typeface="Courier New"/>
              </a:rPr>
              <a:t>aar</a:t>
            </a:r>
            <a:r>
              <a:rPr lang="en-US" sz="3600" dirty="0">
                <a:latin typeface="Courier New"/>
                <a:cs typeface="Courier New"/>
              </a:rPr>
              <a:t>]</a:t>
            </a:r>
            <a:r>
              <a:rPr lang="fr-FR" sz="3600" dirty="0" smtClean="0">
                <a:latin typeface="Courier New"/>
                <a:cs typeface="Courier New"/>
              </a:rPr>
              <a:t>'</a:t>
            </a:r>
            <a:endParaRPr lang="en-US" sz="3600" dirty="0" smtClean="0">
              <a:latin typeface="Courier New"/>
              <a:cs typeface="Courier New"/>
            </a:endParaRPr>
          </a:p>
          <a:p>
            <a:r>
              <a:rPr lang="en-US" sz="3600" dirty="0" smtClean="0">
                <a:cs typeface="Courier New"/>
              </a:rPr>
              <a:t>Open your workstation in a browser</a:t>
            </a:r>
            <a:endParaRPr lang="en-US" sz="3600" dirty="0">
              <a:cs typeface="Courier New"/>
            </a:endParaRPr>
          </a:p>
        </p:txBody>
      </p:sp>
    </p:spTree>
    <p:extLst>
      <p:ext uri="{BB962C8B-B14F-4D97-AF65-F5344CB8AC3E}">
        <p14:creationId xmlns:p14="http://schemas.microsoft.com/office/powerpoint/2010/main" val="6194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Make your apache cookbook work on </a:t>
            </a:r>
            <a:r>
              <a:rPr lang="en-US" dirty="0" err="1" smtClean="0"/>
              <a:t>CentOS</a:t>
            </a:r>
            <a:endParaRPr lang="en-US" dirty="0"/>
          </a:p>
        </p:txBody>
      </p:sp>
      <p:sp>
        <p:nvSpPr>
          <p:cNvPr id="3" name="Text Placeholder 2"/>
          <p:cNvSpPr>
            <a:spLocks noGrp="1"/>
          </p:cNvSpPr>
          <p:nvPr>
            <p:ph type="body" sz="quarter" idx="10"/>
          </p:nvPr>
        </p:nvSpPr>
        <p:spPr/>
        <p:txBody>
          <a:bodyPr/>
          <a:lstStyle/>
          <a:p>
            <a:r>
              <a:rPr lang="en-US" dirty="0" smtClean="0"/>
              <a:t>Add centos-7.1 to your .</a:t>
            </a:r>
            <a:r>
              <a:rPr lang="en-US" dirty="0" err="1" smtClean="0"/>
              <a:t>kitchen.yml</a:t>
            </a:r>
            <a:endParaRPr lang="en-US" dirty="0" smtClean="0"/>
          </a:p>
          <a:p>
            <a:r>
              <a:rPr lang="en-US" dirty="0" smtClean="0"/>
              <a:t>Apache package name on </a:t>
            </a:r>
            <a:r>
              <a:rPr lang="en-US" dirty="0" err="1" smtClean="0"/>
              <a:t>CentOS</a:t>
            </a:r>
            <a:r>
              <a:rPr lang="en-US" dirty="0" smtClean="0"/>
              <a:t> – ‘</a:t>
            </a:r>
            <a:r>
              <a:rPr lang="en-US" dirty="0" err="1" smtClean="0"/>
              <a:t>httpd</a:t>
            </a:r>
            <a:r>
              <a:rPr lang="en-US" dirty="0" smtClean="0"/>
              <a:t>’</a:t>
            </a:r>
          </a:p>
          <a:p>
            <a:r>
              <a:rPr lang="en-US" dirty="0" smtClean="0"/>
              <a:t>Apache service name on </a:t>
            </a:r>
            <a:r>
              <a:rPr lang="en-US" dirty="0" err="1" smtClean="0"/>
              <a:t>CentOS</a:t>
            </a:r>
            <a:r>
              <a:rPr lang="en-US" dirty="0" smtClean="0"/>
              <a:t> – ‘</a:t>
            </a:r>
            <a:r>
              <a:rPr lang="en-US" dirty="0" err="1" smtClean="0"/>
              <a:t>httpd</a:t>
            </a:r>
            <a:r>
              <a:rPr lang="en-US" dirty="0" smtClean="0"/>
              <a:t>’</a:t>
            </a:r>
            <a:endParaRPr lang="en-US" dirty="0"/>
          </a:p>
        </p:txBody>
      </p:sp>
    </p:spTree>
    <p:extLst>
      <p:ext uri="{BB962C8B-B14F-4D97-AF65-F5344CB8AC3E}">
        <p14:creationId xmlns:p14="http://schemas.microsoft.com/office/powerpoint/2010/main" val="142831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endParaRPr lang="en-US"/>
          </a:p>
        </p:txBody>
      </p:sp>
      <p:sp>
        <p:nvSpPr>
          <p:cNvPr id="4" name="Title 3"/>
          <p:cNvSpPr>
            <a:spLocks noGrp="1"/>
          </p:cNvSpPr>
          <p:nvPr>
            <p:ph type="title"/>
          </p:nvPr>
        </p:nvSpPr>
        <p:spPr/>
        <p:txBody>
          <a:bodyPr/>
          <a:lstStyle/>
          <a:p>
            <a:r>
              <a:rPr lang="en-US" dirty="0" smtClean="0"/>
              <a:t>Audit Shell Shock</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a:t>cd ~/cookbooks/audit-shell-shock</a:t>
            </a:r>
          </a:p>
        </p:txBody>
      </p:sp>
    </p:spTree>
    <p:extLst>
      <p:ext uri="{BB962C8B-B14F-4D97-AF65-F5344CB8AC3E}">
        <p14:creationId xmlns:p14="http://schemas.microsoft.com/office/powerpoint/2010/main" val="372430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25000" lnSpcReduction="20000"/>
          </a:bodyPr>
          <a:lstStyle/>
          <a:p>
            <a:r>
              <a:rPr lang="en-US" dirty="0"/>
              <a:t> Shell Shock</a:t>
            </a:r>
          </a:p>
          <a:p>
            <a:r>
              <a:rPr lang="en-US" dirty="0"/>
              <a:t>         CVE-2014-6271</a:t>
            </a:r>
          </a:p>
          <a:p>
            <a:r>
              <a:rPr lang="en-US" dirty="0"/>
              <a:t>           is remediated</a:t>
            </a:r>
          </a:p>
          <a:p>
            <a:r>
              <a:rPr lang="en-US" dirty="0"/>
              <a:t>         CVE-2014-6277</a:t>
            </a:r>
          </a:p>
          <a:p>
            <a:r>
              <a:rPr lang="en-US" dirty="0"/>
              <a:t>           is remediated (FAILED - 1)</a:t>
            </a:r>
          </a:p>
          <a:p>
            <a:r>
              <a:rPr lang="en-US" dirty="0"/>
              <a:t>         CVE-2014-6278</a:t>
            </a:r>
          </a:p>
          <a:p>
            <a:r>
              <a:rPr lang="en-US" dirty="0"/>
              <a:t>           is remediated</a:t>
            </a:r>
          </a:p>
          <a:p>
            <a:r>
              <a:rPr lang="en-US" dirty="0"/>
              <a:t>         CVE-2014-7169</a:t>
            </a:r>
          </a:p>
          <a:p>
            <a:r>
              <a:rPr lang="en-US" dirty="0"/>
              <a:t>           is remediated</a:t>
            </a:r>
          </a:p>
          <a:p>
            <a:r>
              <a:rPr lang="en-US" dirty="0"/>
              <a:t>         CVE-2014-7186</a:t>
            </a:r>
          </a:p>
          <a:p>
            <a:r>
              <a:rPr lang="en-US" dirty="0"/>
              <a:t>           is remediated</a:t>
            </a:r>
          </a:p>
          <a:p>
            <a:r>
              <a:rPr lang="en-US" dirty="0"/>
              <a:t>         CVE-2014-7187</a:t>
            </a:r>
          </a:p>
          <a:p>
            <a:r>
              <a:rPr lang="en-US" dirty="0"/>
              <a:t>           is remediated</a:t>
            </a:r>
          </a:p>
          <a:p>
            <a:endParaRPr lang="en-US" dirty="0"/>
          </a:p>
          <a:p>
            <a:r>
              <a:rPr lang="en-US" dirty="0"/>
              <a:t>       Failures:</a:t>
            </a:r>
          </a:p>
          <a:p>
            <a:endParaRPr lang="en-US" dirty="0"/>
          </a:p>
          <a:p>
            <a:r>
              <a:rPr lang="en-US" dirty="0"/>
              <a:t>         1) Shell Shock CVE-2014-6277 is remediated</a:t>
            </a:r>
          </a:p>
          <a:p>
            <a:r>
              <a:rPr lang="en-US" dirty="0"/>
              <a:t>            Failure/Error: expect(command("bash -c \"f() { x() { _;}; x() { _;} &lt;&lt;a; }\" 2&gt;/</a:t>
            </a:r>
            <a:r>
              <a:rPr lang="en-US" dirty="0" err="1"/>
              <a:t>dev</a:t>
            </a:r>
            <a:r>
              <a:rPr lang="en-US" dirty="0"/>
              <a:t>/null || echo vulnerable").</a:t>
            </a:r>
            <a:r>
              <a:rPr lang="en-US" dirty="0" err="1"/>
              <a:t>stdout</a:t>
            </a:r>
            <a:r>
              <a:rPr lang="en-US" dirty="0"/>
              <a:t>).</a:t>
            </a:r>
            <a:r>
              <a:rPr lang="en-US" dirty="0" err="1"/>
              <a:t>not_to</a:t>
            </a:r>
            <a:r>
              <a:rPr lang="en-US" dirty="0"/>
              <a:t> contain(/vulnerable/)</a:t>
            </a:r>
          </a:p>
          <a:p>
            <a:r>
              <a:rPr lang="en-US" dirty="0"/>
              <a:t>       expected "vulnerable\n" not to contain /vulnerable/</a:t>
            </a:r>
          </a:p>
          <a:p>
            <a:r>
              <a:rPr lang="en-US" dirty="0"/>
              <a:t>            # /</a:t>
            </a:r>
            <a:r>
              <a:rPr lang="en-US" dirty="0" err="1"/>
              <a:t>tmp</a:t>
            </a:r>
            <a:r>
              <a:rPr lang="en-US" dirty="0"/>
              <a:t>/kitchen/cache/cookbooks/audit-shell-shock/recipes/default.rb:15:in `block (3 levels) in </a:t>
            </a:r>
            <a:r>
              <a:rPr lang="en-US" dirty="0" err="1"/>
              <a:t>from_file</a:t>
            </a:r>
            <a:r>
              <a:rPr lang="en-US" dirty="0"/>
              <a:t>'</a:t>
            </a:r>
          </a:p>
          <a:p>
            <a:endParaRPr lang="en-US" dirty="0"/>
          </a:p>
          <a:p>
            <a:r>
              <a:rPr lang="en-US" dirty="0"/>
              <a:t>       Finished in 0.23737 seconds (files took 0.25441 seconds to load)</a:t>
            </a:r>
          </a:p>
          <a:p>
            <a:r>
              <a:rPr lang="en-US" dirty="0"/>
              <a:t>       6 examples, 1 failure</a:t>
            </a:r>
          </a:p>
        </p:txBody>
      </p:sp>
      <p:sp>
        <p:nvSpPr>
          <p:cNvPr id="4" name="Title 3"/>
          <p:cNvSpPr>
            <a:spLocks noGrp="1"/>
          </p:cNvSpPr>
          <p:nvPr>
            <p:ph type="title"/>
          </p:nvPr>
        </p:nvSpPr>
        <p:spPr/>
        <p:txBody>
          <a:bodyPr/>
          <a:lstStyle/>
          <a:p>
            <a:r>
              <a:rPr lang="en-US" dirty="0" smtClean="0"/>
              <a:t>Audit Shell Shock</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51295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188416" y="3505200"/>
            <a:ext cx="4154984" cy="861774"/>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Move SSH off of port 22</a:t>
            </a:r>
          </a:p>
          <a:p>
            <a:pPr marL="342900" indent="-342900">
              <a:buFont typeface="Arial"/>
              <a:buChar char="•"/>
            </a:pPr>
            <a:r>
              <a:rPr lang="en-US" sz="2800" dirty="0" smtClean="0">
                <a:solidFill>
                  <a:schemeClr val="accent3">
                    <a:lumMod val="50000"/>
                  </a:schemeClr>
                </a:solidFill>
              </a:rPr>
              <a:t>Let’s put it on 2022</a:t>
            </a:r>
          </a:p>
        </p:txBody>
      </p:sp>
    </p:spTree>
    <p:extLst>
      <p:ext uri="{BB962C8B-B14F-4D97-AF65-F5344CB8AC3E}">
        <p14:creationId xmlns:p14="http://schemas.microsoft.com/office/powerpoint/2010/main" val="10866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7" name="TextBox 26"/>
          <p:cNvSpPr txBox="1"/>
          <p:nvPr/>
        </p:nvSpPr>
        <p:spPr>
          <a:xfrm>
            <a:off x="4953000" y="25908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4</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31" name="TextBox 30"/>
          <p:cNvSpPr txBox="1"/>
          <p:nvPr/>
        </p:nvSpPr>
        <p:spPr>
          <a:xfrm>
            <a:off x="6019800" y="45720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34" name="TextBox 33"/>
          <p:cNvSpPr txBox="1"/>
          <p:nvPr/>
        </p:nvSpPr>
        <p:spPr>
          <a:xfrm>
            <a:off x="601980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35" name="TextBox 34"/>
          <p:cNvSpPr txBox="1"/>
          <p:nvPr/>
        </p:nvSpPr>
        <p:spPr>
          <a:xfrm>
            <a:off x="188416" y="3536989"/>
            <a:ext cx="4309573" cy="3016211"/>
          </a:xfrm>
          <a:prstGeom prst="rect">
            <a:avLst/>
          </a:prstGeom>
          <a:noFill/>
        </p:spPr>
        <p:txBody>
          <a:bodyPr wrap="none" lIns="0" tIns="0" rIns="0" bIns="0" rtlCol="0">
            <a:spAutoFit/>
          </a:bodyPr>
          <a:lstStyle/>
          <a:p>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etc</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smtClean="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a/</a:t>
            </a:r>
            <a:r>
              <a:rPr lang="en-US" sz="2800" dirty="0" err="1">
                <a:solidFill>
                  <a:schemeClr val="accent3">
                    <a:lumMod val="50000"/>
                  </a:schemeClr>
                </a:solidFill>
                <a:latin typeface="Courier New"/>
                <a:cs typeface="Courier New"/>
              </a:rPr>
              <a:t>sshd_config</a:t>
            </a:r>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b/</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-Port 22</a:t>
            </a:r>
          </a:p>
          <a:p>
            <a:r>
              <a:rPr lang="en-US" sz="2800" dirty="0">
                <a:solidFill>
                  <a:schemeClr val="accent3">
                    <a:lumMod val="50000"/>
                  </a:schemeClr>
                </a:solidFill>
                <a:latin typeface="Courier New"/>
                <a:cs typeface="Courier New"/>
              </a:rPr>
              <a:t>+Port 2202</a:t>
            </a:r>
            <a:endParaRPr lang="en-US" sz="2800" dirty="0" smtClean="0">
              <a:solidFill>
                <a:schemeClr val="accent3">
                  <a:lumMod val="50000"/>
                </a:schemeClr>
              </a:solidFill>
              <a:latin typeface="Courier New"/>
              <a:cs typeface="Courier New"/>
            </a:endParaRPr>
          </a:p>
        </p:txBody>
      </p:sp>
    </p:spTree>
    <p:extLst>
      <p:ext uri="{BB962C8B-B14F-4D97-AF65-F5344CB8AC3E}">
        <p14:creationId xmlns:p14="http://schemas.microsoft.com/office/powerpoint/2010/main" val="29557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Instances to replace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3244478" cy="1723549"/>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Launch</a:t>
            </a:r>
          </a:p>
          <a:p>
            <a:pPr marL="342900" indent="-342900">
              <a:buFont typeface="Arial"/>
              <a:buChar char="•"/>
            </a:pPr>
            <a:r>
              <a:rPr lang="en-US" sz="2800" dirty="0" smtClean="0">
                <a:solidFill>
                  <a:schemeClr val="accent3">
                    <a:lumMod val="50000"/>
                  </a:schemeClr>
                </a:solidFill>
              </a:rPr>
              <a:t>Delete</a:t>
            </a:r>
          </a:p>
          <a:p>
            <a:pPr marL="342900" indent="-342900">
              <a:buFont typeface="Arial"/>
              <a:buChar char="•"/>
            </a:pPr>
            <a:r>
              <a:rPr lang="en-US" sz="2800" dirty="0" smtClean="0">
                <a:solidFill>
                  <a:schemeClr val="accent3">
                    <a:lumMod val="50000"/>
                  </a:schemeClr>
                </a:solidFill>
              </a:rPr>
              <a:t>Repeat</a:t>
            </a:r>
          </a:p>
          <a:p>
            <a:pPr marL="342900" indent="-342900">
              <a:buFont typeface="Arial"/>
              <a:buChar char="•"/>
            </a:pPr>
            <a:r>
              <a:rPr lang="en-US" sz="2800" dirty="0" smtClean="0">
                <a:solidFill>
                  <a:schemeClr val="accent3">
                    <a:lumMod val="50000"/>
                  </a:schemeClr>
                </a:solidFill>
              </a:rPr>
              <a:t>Typically manually</a:t>
            </a:r>
          </a:p>
        </p:txBody>
      </p:sp>
    </p:spTree>
    <p:extLst>
      <p:ext uri="{BB962C8B-B14F-4D97-AF65-F5344CB8AC3E}">
        <p14:creationId xmlns:p14="http://schemas.microsoft.com/office/powerpoint/2010/main" val="106250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Community Director at Chef</a:t>
            </a:r>
          </a:p>
          <a:p>
            <a:r>
              <a:rPr lang="en-US" dirty="0" smtClean="0"/>
              <a:t>Co-host of the Food Fight Show</a:t>
            </a:r>
          </a:p>
          <a:p>
            <a:r>
              <a:rPr lang="en-US" dirty="0" smtClean="0"/>
              <a:t>Co-organizer of </a:t>
            </a:r>
            <a:r>
              <a:rPr lang="en-US" dirty="0" err="1" smtClean="0"/>
              <a:t>DevOpsDC</a:t>
            </a:r>
            <a:r>
              <a:rPr lang="en-US" dirty="0" smtClean="0"/>
              <a:t> </a:t>
            </a:r>
            <a:r>
              <a:rPr lang="en-US" dirty="0" err="1" smtClean="0"/>
              <a:t>meetup</a:t>
            </a:r>
            <a:endParaRPr lang="en-US" dirty="0" smtClean="0"/>
          </a:p>
          <a:p>
            <a:r>
              <a:rPr lang="en-US" dirty="0" smtClean="0"/>
              <a:t>Occasional farmer – </a:t>
            </a:r>
            <a:r>
              <a:rPr lang="en-US" dirty="0" smtClean="0">
                <a:hlinkClick r:id="rId2"/>
              </a:rPr>
              <a:t>http://bit.ly/farmer-nathen</a:t>
            </a:r>
            <a:endParaRPr lang="en-US" dirty="0"/>
          </a:p>
          <a:p>
            <a:r>
              <a:rPr lang="en-US" dirty="0" smtClean="0"/>
              <a:t>Love Eggs – </a:t>
            </a:r>
            <a:r>
              <a:rPr lang="en-US" dirty="0" smtClean="0">
                <a:hlinkClick r:id="rId3"/>
              </a:rPr>
              <a:t>http://eggs.chef.io</a:t>
            </a:r>
            <a:endParaRPr lang="en-US" dirty="0" smtClean="0"/>
          </a:p>
          <a:p>
            <a:endParaRPr lang="en-US" dirty="0"/>
          </a:p>
          <a:p>
            <a:r>
              <a:rPr lang="en-US" dirty="0" smtClean="0"/>
              <a:t>@</a:t>
            </a:r>
            <a:r>
              <a:rPr lang="en-US" dirty="0" err="1" smtClean="0"/>
              <a:t>nathenharvey</a:t>
            </a:r>
            <a:endParaRPr lang="en-US" dirty="0" smtClean="0"/>
          </a:p>
          <a:p>
            <a:r>
              <a:rPr lang="en-US" dirty="0" err="1" smtClean="0"/>
              <a:t>nharvey@chef.io</a:t>
            </a:r>
            <a:endParaRPr lang="en-US"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in maintenance window</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2487861" cy="1292662"/>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High stakes</a:t>
            </a:r>
          </a:p>
          <a:p>
            <a:pPr marL="342900" indent="-342900">
              <a:buFont typeface="Arial"/>
              <a:buChar char="•"/>
            </a:pPr>
            <a:r>
              <a:rPr lang="en-US" sz="2800" dirty="0" smtClean="0">
                <a:solidFill>
                  <a:schemeClr val="accent3">
                    <a:lumMod val="50000"/>
                  </a:schemeClr>
                </a:solidFill>
              </a:rPr>
              <a:t>Late hours</a:t>
            </a:r>
          </a:p>
          <a:p>
            <a:pPr marL="342900" indent="-342900">
              <a:buFont typeface="Arial"/>
              <a:buChar char="•"/>
            </a:pPr>
            <a:r>
              <a:rPr lang="en-US" sz="2800" dirty="0" smtClean="0">
                <a:solidFill>
                  <a:schemeClr val="accent3">
                    <a:lumMod val="50000"/>
                  </a:schemeClr>
                </a:solidFill>
              </a:rPr>
              <a:t>Risky change</a:t>
            </a:r>
          </a:p>
        </p:txBody>
      </p:sp>
    </p:spTree>
    <p:extLst>
      <p:ext uri="{BB962C8B-B14F-4D97-AF65-F5344CB8AC3E}">
        <p14:creationId xmlns:p14="http://schemas.microsoft.com/office/powerpoint/2010/main" val="71768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configurations required?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22" name="TextBox 21"/>
          <p:cNvSpPr txBox="1"/>
          <p:nvPr/>
        </p:nvSpPr>
        <p:spPr>
          <a:xfrm>
            <a:off x="188416" y="3505200"/>
            <a:ext cx="3926384" cy="1569660"/>
          </a:xfrm>
          <a:prstGeom prst="rect">
            <a:avLst/>
          </a:prstGeom>
          <a:noFill/>
        </p:spPr>
        <p:txBody>
          <a:bodyPr wrap="square" lIns="0" tIns="0" rIns="0" bIns="0" rtlCol="0">
            <a:spAutoFit/>
          </a:bodyPr>
          <a:lstStyle/>
          <a:p>
            <a:r>
              <a:rPr lang="en-US" sz="2800" dirty="0" smtClean="0">
                <a:solidFill>
                  <a:schemeClr val="accent3">
                    <a:lumMod val="50000"/>
                  </a:schemeClr>
                </a:solidFill>
              </a:rPr>
              <a:t>Do the new instances have new IP Addresses?</a:t>
            </a:r>
          </a:p>
          <a:p>
            <a:endParaRPr lang="en-US" sz="2800" dirty="0">
              <a:solidFill>
                <a:schemeClr val="accent3">
                  <a:lumMod val="50000"/>
                </a:schemeClr>
              </a:solidFill>
            </a:endParaRPr>
          </a:p>
          <a:p>
            <a:r>
              <a:rPr lang="en-US" dirty="0" smtClean="0">
                <a:solidFill>
                  <a:schemeClr val="accent3">
                    <a:lumMod val="50000"/>
                  </a:schemeClr>
                </a:solidFill>
              </a:rPr>
              <a:t>* Not all connections shown</a:t>
            </a:r>
          </a:p>
        </p:txBody>
      </p:sp>
      <p:cxnSp>
        <p:nvCxnSpPr>
          <p:cNvPr id="13" name="Straight Arrow Connector 12"/>
          <p:cNvCxnSpPr>
            <a:stCxn id="11" idx="2"/>
            <a:endCxn id="20" idx="0"/>
          </p:cNvCxnSpPr>
          <p:nvPr/>
        </p:nvCxnSpPr>
        <p:spPr>
          <a:xfrm flipH="1">
            <a:off x="5018943" y="2186354"/>
            <a:ext cx="1105876"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0" idx="0"/>
            <a:endCxn id="21" idx="2"/>
          </p:cNvCxnSpPr>
          <p:nvPr/>
        </p:nvCxnSpPr>
        <p:spPr>
          <a:xfrm flipV="1">
            <a:off x="3914043" y="2186354"/>
            <a:ext cx="11244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2"/>
            <a:endCxn id="50" idx="0"/>
          </p:cNvCxnSpPr>
          <p:nvPr/>
        </p:nvCxnSpPr>
        <p:spPr>
          <a:xfrm>
            <a:off x="6124819" y="2186354"/>
            <a:ext cx="21336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2"/>
            <a:endCxn id="40" idx="0"/>
          </p:cNvCxnSpPr>
          <p:nvPr/>
        </p:nvCxnSpPr>
        <p:spPr>
          <a:xfrm>
            <a:off x="6124819" y="2186354"/>
            <a:ext cx="10668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1" idx="2"/>
            <a:endCxn id="10" idx="0"/>
          </p:cNvCxnSpPr>
          <p:nvPr/>
        </p:nvCxnSpPr>
        <p:spPr>
          <a:xfrm flipH="1">
            <a:off x="6105281" y="2186354"/>
            <a:ext cx="195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0" idx="2"/>
            <a:endCxn id="18" idx="0"/>
          </p:cNvCxnSpPr>
          <p:nvPr/>
        </p:nvCxnSpPr>
        <p:spPr>
          <a:xfrm>
            <a:off x="3914043" y="3202355"/>
            <a:ext cx="11088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0" idx="2"/>
            <a:endCxn id="18" idx="0"/>
          </p:cNvCxnSpPr>
          <p:nvPr/>
        </p:nvCxnSpPr>
        <p:spPr>
          <a:xfrm>
            <a:off x="5018943"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2"/>
            <a:endCxn id="5" idx="0"/>
          </p:cNvCxnSpPr>
          <p:nvPr/>
        </p:nvCxnSpPr>
        <p:spPr>
          <a:xfrm>
            <a:off x="6105281"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2"/>
            <a:endCxn id="5" idx="0"/>
          </p:cNvCxnSpPr>
          <p:nvPr/>
        </p:nvCxnSpPr>
        <p:spPr>
          <a:xfrm>
            <a:off x="5018943" y="3202355"/>
            <a:ext cx="1090246"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0" idx="2"/>
            <a:endCxn id="18" idx="0"/>
          </p:cNvCxnSpPr>
          <p:nvPr/>
        </p:nvCxnSpPr>
        <p:spPr>
          <a:xfrm flipH="1">
            <a:off x="5022851"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40" idx="2"/>
            <a:endCxn id="5" idx="0"/>
          </p:cNvCxnSpPr>
          <p:nvPr/>
        </p:nvCxnSpPr>
        <p:spPr>
          <a:xfrm flipH="1">
            <a:off x="6109189"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0" idx="2"/>
            <a:endCxn id="18" idx="0"/>
          </p:cNvCxnSpPr>
          <p:nvPr/>
        </p:nvCxnSpPr>
        <p:spPr>
          <a:xfrm flipH="1">
            <a:off x="5022851" y="3202355"/>
            <a:ext cx="21687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0" idx="2"/>
            <a:endCxn id="18" idx="0"/>
          </p:cNvCxnSpPr>
          <p:nvPr/>
        </p:nvCxnSpPr>
        <p:spPr>
          <a:xfrm flipH="1">
            <a:off x="5022851" y="3202355"/>
            <a:ext cx="32355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0" idx="2"/>
            <a:endCxn id="5" idx="0"/>
          </p:cNvCxnSpPr>
          <p:nvPr/>
        </p:nvCxnSpPr>
        <p:spPr>
          <a:xfrm flipH="1">
            <a:off x="6109189" y="3202355"/>
            <a:ext cx="21492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12" idx="0"/>
            <a:endCxn id="19" idx="2"/>
          </p:cNvCxnSpPr>
          <p:nvPr/>
        </p:nvCxnSpPr>
        <p:spPr>
          <a:xfrm flipH="1" flipV="1">
            <a:off x="5018943" y="5175739"/>
            <a:ext cx="1086338"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2"/>
            <a:endCxn id="12" idx="0"/>
          </p:cNvCxnSpPr>
          <p:nvPr/>
        </p:nvCxnSpPr>
        <p:spPr>
          <a:xfrm>
            <a:off x="6105281" y="5175739"/>
            <a:ext cx="0"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19" idx="0"/>
            <a:endCxn id="18" idx="2"/>
          </p:cNvCxnSpPr>
          <p:nvPr/>
        </p:nvCxnSpPr>
        <p:spPr>
          <a:xfrm flipV="1">
            <a:off x="5018943"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18" idx="2"/>
            <a:endCxn id="9" idx="0"/>
          </p:cNvCxnSpPr>
          <p:nvPr/>
        </p:nvCxnSpPr>
        <p:spPr>
          <a:xfrm>
            <a:off x="5022851" y="4183185"/>
            <a:ext cx="1082430"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 idx="2"/>
            <a:endCxn id="9" idx="0"/>
          </p:cNvCxnSpPr>
          <p:nvPr/>
        </p:nvCxnSpPr>
        <p:spPr>
          <a:xfrm flipH="1">
            <a:off x="6105281"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19" idx="0"/>
            <a:endCxn id="5" idx="2"/>
          </p:cNvCxnSpPr>
          <p:nvPr/>
        </p:nvCxnSpPr>
        <p:spPr>
          <a:xfrm flipV="1">
            <a:off x="5018943" y="4183185"/>
            <a:ext cx="1090246"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18" idx="3"/>
            <a:endCxn id="5" idx="1"/>
          </p:cNvCxnSpPr>
          <p:nvPr/>
        </p:nvCxnSpPr>
        <p:spPr>
          <a:xfrm>
            <a:off x="5413132" y="3792904"/>
            <a:ext cx="30577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smtClean="0"/>
              <a:t>Fast, scalable, flexible IT automation</a:t>
            </a:r>
            <a:endParaRPr lang="en-US" dirty="0"/>
          </a:p>
        </p:txBody>
      </p:sp>
    </p:spTree>
    <p:extLst>
      <p:ext uri="{BB962C8B-B14F-4D97-AF65-F5344CB8AC3E}">
        <p14:creationId xmlns:p14="http://schemas.microsoft.com/office/powerpoint/2010/main" val="209226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Chef</a:t>
            </a:r>
            <a:endParaRPr lang="en-US" dirty="0"/>
          </a:p>
        </p:txBody>
      </p:sp>
      <p:sp>
        <p:nvSpPr>
          <p:cNvPr id="5" name="Text Placeholder 4"/>
          <p:cNvSpPr>
            <a:spLocks noGrp="1"/>
          </p:cNvSpPr>
          <p:nvPr>
            <p:ph type="body" sz="quarter" idx="10"/>
          </p:nvPr>
        </p:nvSpPr>
        <p:spPr/>
        <p:txBody>
          <a:bodyPr/>
          <a:lstStyle/>
          <a:p>
            <a:r>
              <a:rPr lang="en-US" dirty="0" smtClean="0"/>
              <a:t>Open source framework for managing complexity in your infrastructure through policy-driven automation code</a:t>
            </a:r>
          </a:p>
          <a:p>
            <a:r>
              <a:rPr lang="en-US" dirty="0" smtClean="0"/>
              <a:t>A community of professionals</a:t>
            </a:r>
          </a:p>
          <a:p>
            <a:r>
              <a:rPr lang="en-US" dirty="0" smtClean="0"/>
              <a:t>A company</a:t>
            </a:r>
            <a:endParaRPr lang="en-US" dirty="0"/>
          </a:p>
        </p:txBody>
      </p:sp>
    </p:spTree>
    <p:extLst>
      <p:ext uri="{BB962C8B-B14F-4D97-AF65-F5344CB8AC3E}">
        <p14:creationId xmlns:p14="http://schemas.microsoft.com/office/powerpoint/2010/main" val="396980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880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Policy &amp;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17566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Configuration</a:t>
            </a:r>
            <a:endParaRPr lang="en-US" dirty="0"/>
          </a:p>
        </p:txBody>
      </p:sp>
      <p:pic>
        <p:nvPicPr>
          <p:cNvPr id="5" name="Picture Placeholder 4"/>
          <p:cNvPicPr>
            <a:picLocks noGrp="1" noChangeAspect="1"/>
          </p:cNvPicPr>
          <p:nvPr>
            <p:ph type="pic" sz="quarter" idx="10"/>
          </p:nvPr>
        </p:nvPicPr>
        <p:blipFill>
          <a:blip r:embed="rId2"/>
          <a:srcRect t="-2535" b="-253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5746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753" b="-75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27021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4964" b="-4964"/>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24029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Policy &amp;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523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Proxy Configuration</a:t>
            </a:r>
            <a:endParaRPr lang="en-US" dirty="0"/>
          </a:p>
        </p:txBody>
      </p:sp>
      <p:pic>
        <p:nvPicPr>
          <p:cNvPr id="5" name="Picture Placeholder 4"/>
          <p:cNvPicPr>
            <a:picLocks noGrp="1" noChangeAspect="1"/>
          </p:cNvPicPr>
          <p:nvPr>
            <p:ph type="pic" sz="quarter" idx="10"/>
          </p:nvPr>
        </p:nvPicPr>
        <p:blipFill>
          <a:blip r:embed="rId2"/>
          <a:srcRect l="-11289" r="-11289"/>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5516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135269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393" b="-1339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8076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89592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257" b="-13257"/>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41136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24021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355853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28965" b="-2896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03622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t>
            </a:r>
            <a:r>
              <a:rPr lang="en-US" dirty="0" smtClean="0"/>
              <a:t>What does the cow say?</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Our workstation </a:t>
            </a:r>
            <a:r>
              <a:rPr lang="en-US" dirty="0" smtClean="0"/>
              <a:t>is boring, I love cows</a:t>
            </a:r>
          </a:p>
          <a:p>
            <a:r>
              <a:rPr lang="en-US" b="1" dirty="0" smtClean="0"/>
              <a:t>Success </a:t>
            </a:r>
            <a:r>
              <a:rPr lang="en-US" b="1" dirty="0" smtClean="0"/>
              <a:t>Criteria</a:t>
            </a:r>
            <a:r>
              <a:rPr lang="en-US" dirty="0" smtClean="0"/>
              <a:t>:  </a:t>
            </a:r>
            <a:r>
              <a:rPr lang="en-US" dirty="0" smtClean="0"/>
              <a:t>Carry on a conversation with Henry</a:t>
            </a:r>
            <a:endParaRPr lang="en-US" dirty="0"/>
          </a:p>
          <a:p>
            <a:pPr marL="0" indent="0">
              <a:buNone/>
            </a:pPr>
            <a:endParaRPr lang="en-US" dirty="0" smtClean="0"/>
          </a:p>
        </p:txBody>
      </p:sp>
      <p:pic>
        <p:nvPicPr>
          <p:cNvPr id="4" name="Picture 3" descr="DevOps__No_Horse_Sh___-_Original__language_warning__-_ChefConf_2014_-_YouTu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2667000"/>
            <a:ext cx="5181600" cy="3922690"/>
          </a:xfrm>
          <a:prstGeom prst="rect">
            <a:avLst/>
          </a:prstGeom>
        </p:spPr>
      </p:pic>
    </p:spTree>
    <p:extLst>
      <p:ext uri="{BB962C8B-B14F-4D97-AF65-F5344CB8AC3E}">
        <p14:creationId xmlns:p14="http://schemas.microsoft.com/office/powerpoint/2010/main" val="23431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up with the card?</a:t>
            </a:r>
            <a:endParaRPr lang="en-US" dirty="0"/>
          </a:p>
        </p:txBody>
      </p:sp>
      <p:sp>
        <p:nvSpPr>
          <p:cNvPr id="3" name="Text Placeholder 2"/>
          <p:cNvSpPr>
            <a:spLocks noGrp="1"/>
          </p:cNvSpPr>
          <p:nvPr>
            <p:ph type="body" sz="quarter" idx="10"/>
          </p:nvPr>
        </p:nvSpPr>
        <p:spPr/>
        <p:txBody>
          <a:bodyPr/>
          <a:lstStyle/>
          <a:p>
            <a:r>
              <a:rPr lang="en-US" sz="5800" dirty="0"/>
              <a:t>http://</a:t>
            </a:r>
            <a:r>
              <a:rPr lang="en-US" sz="5800" dirty="0" err="1"/>
              <a:t>bit.ly</a:t>
            </a:r>
            <a:r>
              <a:rPr lang="en-US" sz="5800" dirty="0" smtClean="0"/>
              <a:t>/chef-</a:t>
            </a:r>
            <a:r>
              <a:rPr lang="en-US" sz="5800" dirty="0" err="1" smtClean="0"/>
              <a:t>dfdc</a:t>
            </a:r>
            <a:endParaRPr lang="en-US" sz="5800" dirty="0" smtClean="0"/>
          </a:p>
          <a:p>
            <a:endParaRPr lang="en-US" sz="5800" dirty="0"/>
          </a:p>
          <a:p>
            <a:r>
              <a:rPr lang="en-US" sz="5800" dirty="0" smtClean="0"/>
              <a:t>Login:  chef</a:t>
            </a:r>
          </a:p>
          <a:p>
            <a:r>
              <a:rPr lang="en-US" sz="5800" dirty="0"/>
              <a:t>Password:  </a:t>
            </a:r>
            <a:r>
              <a:rPr lang="en-US" sz="5800" dirty="0" smtClean="0"/>
              <a:t>[REDACTED]</a:t>
            </a:r>
          </a:p>
          <a:p>
            <a:endParaRPr lang="en-US" sz="5800" dirty="0" smtClean="0"/>
          </a:p>
        </p:txBody>
      </p:sp>
    </p:spTree>
    <p:extLst>
      <p:ext uri="{BB962C8B-B14F-4D97-AF65-F5344CB8AC3E}">
        <p14:creationId xmlns:p14="http://schemas.microsoft.com/office/powerpoint/2010/main" val="221612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58892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a:t>
            </a:r>
            <a:r>
              <a:rPr lang="en-US" dirty="0" smtClean="0"/>
              <a:t>0.7.0 </a:t>
            </a:r>
            <a:r>
              <a:rPr lang="en-US" dirty="0" smtClean="0"/>
              <a:t>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27407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72464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a:t>
            </a:r>
            <a:r>
              <a:rPr lang="en-US" sz="2300" dirty="0" err="1"/>
              <a:t>apt_package</a:t>
            </a:r>
            <a:r>
              <a:rPr lang="en-US" sz="2300" dirty="0"/>
              <a:t>[</a:t>
            </a:r>
            <a:r>
              <a:rPr lang="en-US" sz="2300" dirty="0" err="1"/>
              <a:t>cowsay</a:t>
            </a:r>
            <a:r>
              <a:rPr lang="en-US" sz="2300" dirty="0"/>
              <a:t>] action install</a:t>
            </a:r>
          </a:p>
          <a:p>
            <a:r>
              <a:rPr lang="en-US" sz="2300" dirty="0"/>
              <a:t>    - install version 3.03+dfsg1-6 of package </a:t>
            </a:r>
            <a:r>
              <a:rPr lang="en-US" sz="2300" dirty="0" err="1"/>
              <a:t>cowsay</a:t>
            </a:r>
            <a:endParaRPr lang="en-US" sz="2300" dirty="0"/>
          </a:p>
        </p:txBody>
      </p:sp>
      <p:sp>
        <p:nvSpPr>
          <p:cNvPr id="3" name="Title 2"/>
          <p:cNvSpPr>
            <a:spLocks noGrp="1"/>
          </p:cNvSpPr>
          <p:nvPr>
            <p:ph type="title"/>
          </p:nvPr>
        </p:nvSpPr>
        <p:spPr/>
        <p:txBody>
          <a:bodyPr/>
          <a:lstStyle/>
          <a:p>
            <a:r>
              <a:rPr lang="en-US" dirty="0" smtClean="0"/>
              <a:t>Install </a:t>
            </a:r>
            <a:r>
              <a:rPr lang="en-US" dirty="0" err="1" smtClean="0"/>
              <a:t>cowsay</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smtClean="0"/>
              <a:t>sudo</a:t>
            </a:r>
            <a:r>
              <a:rPr lang="en-US" dirty="0" smtClean="0"/>
              <a:t> chef-apply -e "package '</a:t>
            </a:r>
            <a:r>
              <a:rPr lang="en-US" dirty="0" err="1" smtClean="0"/>
              <a:t>cowsay</a:t>
            </a:r>
            <a:r>
              <a:rPr lang="en-US" dirty="0" smtClean="0"/>
              <a:t>'"</a:t>
            </a:r>
            <a:endParaRPr lang="en-US" dirty="0"/>
          </a:p>
        </p:txBody>
      </p:sp>
    </p:spTree>
    <p:extLst>
      <p:ext uri="{BB962C8B-B14F-4D97-AF65-F5344CB8AC3E}">
        <p14:creationId xmlns:p14="http://schemas.microsoft.com/office/powerpoint/2010/main" val="18511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pl-PL" sz="2300" dirty="0"/>
              <a:t> ________________</a:t>
            </a:r>
          </a:p>
          <a:p>
            <a:r>
              <a:rPr lang="pl-PL" sz="2300" dirty="0"/>
              <a:t>&lt; hello, </a:t>
            </a:r>
            <a:r>
              <a:rPr lang="pl-PL" sz="2300" dirty="0" err="1"/>
              <a:t>devfest</a:t>
            </a:r>
            <a:r>
              <a:rPr lang="pl-PL" sz="2300" dirty="0"/>
              <a:t> &gt;</a:t>
            </a:r>
          </a:p>
          <a:p>
            <a:r>
              <a:rPr lang="pl-PL" sz="2300" dirty="0"/>
              <a:t> ----------------</a:t>
            </a:r>
          </a:p>
          <a:p>
            <a:r>
              <a:rPr lang="pl-PL" sz="2300" dirty="0"/>
              <a:t>        \   ^__^</a:t>
            </a:r>
          </a:p>
          <a:p>
            <a:r>
              <a:rPr lang="pl-PL" sz="2300" dirty="0"/>
              <a:t>         \  (</a:t>
            </a:r>
            <a:r>
              <a:rPr lang="pl-PL" sz="2300" dirty="0" err="1"/>
              <a:t>oo</a:t>
            </a:r>
            <a:r>
              <a:rPr lang="pl-PL" sz="2300" dirty="0"/>
              <a:t>)\_______</a:t>
            </a:r>
          </a:p>
          <a:p>
            <a:r>
              <a:rPr lang="pl-PL" sz="2300" dirty="0"/>
              <a:t>            (__)\       )\/\</a:t>
            </a:r>
          </a:p>
          <a:p>
            <a:r>
              <a:rPr lang="pl-PL" sz="2300" dirty="0"/>
              <a:t>                ||----w |</a:t>
            </a:r>
          </a:p>
          <a:p>
            <a:r>
              <a:rPr lang="pl-PL" sz="2300" dirty="0"/>
              <a:t>                ||     ||</a:t>
            </a:r>
          </a:p>
          <a:p>
            <a:endParaRPr lang="en-US" sz="2300" dirty="0"/>
          </a:p>
        </p:txBody>
      </p:sp>
      <p:sp>
        <p:nvSpPr>
          <p:cNvPr id="3" name="Title 2"/>
          <p:cNvSpPr>
            <a:spLocks noGrp="1"/>
          </p:cNvSpPr>
          <p:nvPr>
            <p:ph type="title"/>
          </p:nvPr>
        </p:nvSpPr>
        <p:spPr/>
        <p:txBody>
          <a:bodyPr/>
          <a:lstStyle/>
          <a:p>
            <a:r>
              <a:rPr lang="en-US" dirty="0" smtClean="0"/>
              <a:t>Say hello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cowsay</a:t>
            </a:r>
            <a:r>
              <a:rPr lang="en-US" dirty="0"/>
              <a:t> "hello, </a:t>
            </a:r>
            <a:r>
              <a:rPr lang="en-US" dirty="0" err="1"/>
              <a:t>devfest</a:t>
            </a:r>
            <a:r>
              <a:rPr lang="en-US" dirty="0"/>
              <a:t>"</a:t>
            </a:r>
            <a:endParaRPr lang="en-US" dirty="0"/>
          </a:p>
        </p:txBody>
      </p:sp>
    </p:spTree>
    <p:extLst>
      <p:ext uri="{BB962C8B-B14F-4D97-AF65-F5344CB8AC3E}">
        <p14:creationId xmlns:p14="http://schemas.microsoft.com/office/powerpoint/2010/main" val="269277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06637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800" dirty="0"/>
              <a:t>Recipe: (chef-apply cookbook)::(chef-apply recipe)</a:t>
            </a:r>
          </a:p>
          <a:p>
            <a:r>
              <a:rPr lang="en-US" sz="2800" dirty="0"/>
              <a:t> * </a:t>
            </a:r>
            <a:r>
              <a:rPr lang="en-US" sz="2800" dirty="0" err="1"/>
              <a:t>apt_package</a:t>
            </a:r>
            <a:r>
              <a:rPr lang="en-US" sz="2800" dirty="0"/>
              <a:t>[</a:t>
            </a:r>
            <a:r>
              <a:rPr lang="en-US" sz="2800" dirty="0" err="1"/>
              <a:t>cowsay</a:t>
            </a:r>
            <a:r>
              <a:rPr lang="en-US" sz="2800" dirty="0"/>
              <a:t>] action install (up to date)</a:t>
            </a:r>
            <a:endParaRPr lang="en-US" sz="2800" dirty="0"/>
          </a:p>
        </p:txBody>
      </p:sp>
      <p:sp>
        <p:nvSpPr>
          <p:cNvPr id="4" name="Title 3"/>
          <p:cNvSpPr>
            <a:spLocks noGrp="1"/>
          </p:cNvSpPr>
          <p:nvPr>
            <p:ph type="title"/>
          </p:nvPr>
        </p:nvSpPr>
        <p:spPr/>
        <p:txBody>
          <a:bodyPr/>
          <a:lstStyle/>
          <a:p>
            <a:r>
              <a:rPr lang="en-US" dirty="0" smtClean="0"/>
              <a:t>Install </a:t>
            </a:r>
            <a:r>
              <a:rPr lang="en-US" dirty="0" err="1" smtClean="0"/>
              <a:t>cowsay</a:t>
            </a:r>
            <a:r>
              <a:rPr lang="en-US" dirty="0" smtClean="0"/>
              <a:t> again </a:t>
            </a:r>
            <a:r>
              <a:rPr lang="en-US" dirty="0" smtClean="0"/>
              <a:t>with chef-apply</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a:t>sudo</a:t>
            </a:r>
            <a:r>
              <a:rPr lang="en-US" dirty="0"/>
              <a:t> chef-apply -e "package </a:t>
            </a:r>
            <a:r>
              <a:rPr lang="en-US" dirty="0" smtClean="0"/>
              <a:t>'</a:t>
            </a:r>
            <a:r>
              <a:rPr lang="en-US" dirty="0" err="1" smtClean="0"/>
              <a:t>cowsay</a:t>
            </a:r>
            <a:r>
              <a:rPr lang="en-US" dirty="0" smtClean="0"/>
              <a:t>'</a:t>
            </a:r>
            <a:r>
              <a:rPr lang="en-US" dirty="0"/>
              <a:t>"</a:t>
            </a:r>
          </a:p>
        </p:txBody>
      </p:sp>
    </p:spTree>
    <p:extLst>
      <p:ext uri="{BB962C8B-B14F-4D97-AF65-F5344CB8AC3E}">
        <p14:creationId xmlns:p14="http://schemas.microsoft.com/office/powerpoint/2010/main" val="289775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smtClean="0">
                <a:solidFill>
                  <a:srgbClr val="4E9A06"/>
                </a:solidFill>
              </a:rPr>
              <a:t>"vim"</a:t>
            </a:r>
            <a:endParaRPr lang="en-US" dirty="0">
              <a:solidFill>
                <a:srgbClr val="4E9A06"/>
              </a:solidFill>
            </a:endParaRP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a:t>
            </a:r>
            <a:r>
              <a:rPr lang="en-US" dirty="0" smtClean="0"/>
              <a:t>vim installed</a:t>
            </a:r>
            <a:r>
              <a:rPr lang="en-US" dirty="0" smtClean="0"/>
              <a:t>?</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142360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76794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66318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a:t>
            </a:r>
            <a:r>
              <a:rPr lang="en-US" dirty="0" smtClean="0"/>
              <a:t>app </a:t>
            </a:r>
            <a:r>
              <a:rPr lang="en-US" dirty="0" smtClean="0"/>
              <a:t>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cookbook </a:t>
            </a:r>
            <a:r>
              <a:rPr lang="en-US" dirty="0" smtClean="0"/>
              <a:t>apache</a:t>
            </a:r>
            <a:endParaRPr lang="en-US" dirty="0"/>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823293120"/>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9868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endParaRPr lang="en-US" dirty="0"/>
          </a:p>
        </p:txBody>
      </p:sp>
    </p:spTree>
    <p:extLst>
      <p:ext uri="{BB962C8B-B14F-4D97-AF65-F5344CB8AC3E}">
        <p14:creationId xmlns:p14="http://schemas.microsoft.com/office/powerpoint/2010/main" val="7234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520249072"/>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8162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65114169"/>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5998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91494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5267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3835563039"/>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6386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131819802"/>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304310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105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32429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46029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t>
            </a:r>
            <a:r>
              <a:rPr lang="en-US" dirty="0" smtClean="0"/>
              <a:t>/apache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r>
              <a:rPr lang="en-US" b="1" dirty="0" smtClean="0"/>
              <a:t>  </a:t>
            </a:r>
            <a:r>
              <a:rPr lang="en-US" b="1" dirty="0" err="1" smtClean="0">
                <a:solidFill>
                  <a:srgbClr val="000000"/>
                </a:solidFill>
              </a:rPr>
              <a:t>use_sudo</a:t>
            </a:r>
            <a:r>
              <a:rPr lang="en-US" b="1" dirty="0" smtClean="0">
                <a:solidFill>
                  <a:srgbClr val="000000"/>
                </a:solidFill>
              </a:rPr>
              <a:t>: false</a:t>
            </a: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a:t>
            </a:r>
            <a:r>
              <a:rPr lang="pt-BR" b="1" dirty="0" smtClean="0">
                <a:solidFill>
                  <a:srgbClr val="000000"/>
                </a:solidFill>
              </a:rPr>
              <a:t>14.04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1900" dirty="0"/>
              <a:t>Instance             Driver  </a:t>
            </a:r>
            <a:r>
              <a:rPr lang="en-US" sz="1900" dirty="0" err="1"/>
              <a:t>Provisioner</a:t>
            </a:r>
            <a:r>
              <a:rPr lang="en-US" sz="1900" dirty="0"/>
              <a:t>  Verifier  Transport  Last Action</a:t>
            </a:r>
          </a:p>
          <a:p>
            <a:r>
              <a:rPr lang="en-US" sz="1900" dirty="0"/>
              <a:t>default-ubuntu-1404  </a:t>
            </a:r>
            <a:r>
              <a:rPr lang="en-US" sz="1900" dirty="0" err="1"/>
              <a:t>Docker</a:t>
            </a:r>
            <a:r>
              <a:rPr lang="en-US" sz="1900" dirty="0"/>
              <a:t>  </a:t>
            </a:r>
            <a:r>
              <a:rPr lang="en-US" sz="1900" dirty="0" err="1"/>
              <a:t>ChefZero</a:t>
            </a:r>
            <a:r>
              <a:rPr lang="en-US" sz="1900" dirty="0"/>
              <a:t>     Busser    </a:t>
            </a:r>
            <a:r>
              <a:rPr lang="en-US" sz="1900" dirty="0" err="1"/>
              <a:t>Ssh</a:t>
            </a:r>
            <a:r>
              <a:rPr lang="en-US" sz="1900" dirty="0"/>
              <a:t>        &lt;Not Created&gt;</a:t>
            </a:r>
            <a:endParaRPr lang="en-US" sz="1900" dirty="0"/>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(v1.4.2)</a:t>
            </a:r>
          </a:p>
          <a:p>
            <a:r>
              <a:rPr lang="en-US" dirty="0"/>
              <a:t>-----&gt; Creating &lt;default-ubuntu-1404&gt;...</a:t>
            </a:r>
          </a:p>
          <a:p>
            <a:r>
              <a:rPr lang="en-US" dirty="0"/>
              <a:t>       Sending build context to </a:t>
            </a:r>
            <a:r>
              <a:rPr lang="en-US" dirty="0" err="1"/>
              <a:t>Docker</a:t>
            </a:r>
            <a:r>
              <a:rPr lang="en-US" dirty="0"/>
              <a:t> daemon 57.34 </a:t>
            </a:r>
            <a:r>
              <a:rPr lang="en-US" dirty="0" err="1"/>
              <a:t>kB</a:t>
            </a:r>
            <a:endParaRPr lang="en-US" dirty="0"/>
          </a:p>
          <a:p>
            <a:r>
              <a:rPr lang="en-US" dirty="0"/>
              <a:t>       Sending build context to </a:t>
            </a:r>
            <a:r>
              <a:rPr lang="en-US" dirty="0" err="1"/>
              <a:t>Docker</a:t>
            </a:r>
            <a:r>
              <a:rPr lang="en-US" dirty="0"/>
              <a:t> daemon</a:t>
            </a:r>
          </a:p>
          <a:p>
            <a:r>
              <a:rPr lang="en-US" dirty="0"/>
              <a:t>       Step 0 : FROM ubuntu:14.04</a:t>
            </a:r>
          </a:p>
          <a:p>
            <a:r>
              <a:rPr lang="en-US" dirty="0"/>
              <a:t>        ---&gt; 91e54dfb1179</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a2f331ff54cb</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abafd8b3362f</a:t>
            </a:r>
          </a:p>
          <a:p>
            <a:r>
              <a:rPr lang="en-US" dirty="0"/>
              <a:t>       Removing intermediate container a2f331ff54cb</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9973fb743c3d</a:t>
            </a:r>
          </a:p>
          <a:p>
            <a:r>
              <a:rPr lang="en-US" dirty="0"/>
              <a:t> </a:t>
            </a:r>
            <a:endParaRPr lang="en-US" dirty="0"/>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11795</TotalTime>
  <Words>9655</Words>
  <Application>Microsoft Macintosh PowerPoint</Application>
  <PresentationFormat>Custom</PresentationFormat>
  <Paragraphs>1434</Paragraphs>
  <Slides>169</Slides>
  <Notes>105</Notes>
  <HiddenSlides>0</HiddenSlides>
  <MMClips>0</MMClips>
  <ScaleCrop>false</ScaleCrop>
  <HeadingPairs>
    <vt:vector size="4" baseType="variant">
      <vt:variant>
        <vt:lpstr>Theme</vt:lpstr>
      </vt:variant>
      <vt:variant>
        <vt:i4>1</vt:i4>
      </vt:variant>
      <vt:variant>
        <vt:lpstr>Slide Titles</vt:lpstr>
      </vt:variant>
      <vt:variant>
        <vt:i4>169</vt:i4>
      </vt:variant>
    </vt:vector>
  </HeadingPairs>
  <TitlesOfParts>
    <vt:vector size="170" baseType="lpstr">
      <vt:lpstr>LearnChef-PowerPoint-Template</vt:lpstr>
      <vt:lpstr>A Taste of Chef</vt:lpstr>
      <vt:lpstr>Nathen Harvey</vt:lpstr>
      <vt:lpstr>Hello!</vt:lpstr>
      <vt:lpstr>Hello!</vt:lpstr>
      <vt:lpstr>Hello!</vt:lpstr>
      <vt:lpstr>Hello!</vt:lpstr>
      <vt:lpstr>Are you experienced?</vt:lpstr>
      <vt:lpstr>Are you experienced?</vt:lpstr>
      <vt:lpstr>Infrastructure as Code</vt:lpstr>
      <vt:lpstr>Infrastructure as Code</vt:lpstr>
      <vt:lpstr>Infrastructure as Code</vt:lpstr>
      <vt:lpstr>Infrastructure as Code</vt:lpstr>
      <vt:lpstr>Infrastructure as Code</vt:lpstr>
      <vt:lpstr>Policy-based</vt:lpstr>
      <vt:lpstr>Sample Infrastructure</vt:lpstr>
      <vt:lpstr>New Compliance Mandate!</vt:lpstr>
      <vt:lpstr>New Compliance Mandate!</vt:lpstr>
      <vt:lpstr>6 Golden Images to Update</vt:lpstr>
      <vt:lpstr>12 Instances to replace</vt:lpstr>
      <vt:lpstr>Done in maintenance window</vt:lpstr>
      <vt:lpstr>New configurations required?</vt:lpstr>
      <vt:lpstr>Chef</vt:lpstr>
      <vt:lpstr>What is Chef</vt:lpstr>
      <vt:lpstr>Chef</vt:lpstr>
      <vt:lpstr>Chef Server – Policy &amp; State</vt:lpstr>
      <vt:lpstr>Desired Configuration</vt:lpstr>
      <vt:lpstr>Desired Configuration</vt:lpstr>
      <vt:lpstr>Desired Configuration</vt:lpstr>
      <vt:lpstr>Chef Server – Policy &amp; State</vt:lpstr>
      <vt:lpstr>HA Proxy Configuration</vt:lpstr>
      <vt:lpstr>HA Proxy Configuration</vt:lpstr>
      <vt:lpstr>HA Proxy Configuration</vt:lpstr>
      <vt:lpstr>HA Proxy Configuration</vt:lpstr>
      <vt:lpstr>HA Proxy Configuration</vt:lpstr>
      <vt:lpstr>HA Proxy Configuration</vt:lpstr>
      <vt:lpstr>HA Proxy Configuration</vt:lpstr>
      <vt:lpstr>HA Proxy Configuration</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Lab – What does the cow say?</vt:lpstr>
      <vt:lpstr>What’s up with the card?</vt:lpstr>
      <vt:lpstr>Login to your lab machine</vt:lpstr>
      <vt:lpstr>Welcome to your workstation</vt:lpstr>
      <vt:lpstr>chef-apply</vt:lpstr>
      <vt:lpstr>Install cowsay</vt:lpstr>
      <vt:lpstr>Say hello</vt:lpstr>
      <vt:lpstr>Resources</vt:lpstr>
      <vt:lpstr>Install cowsay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Test-driven Infrastructure</vt:lpstr>
      <vt:lpstr>Our process</vt:lpstr>
      <vt:lpstr>Faster Feedback</vt:lpstr>
      <vt:lpstr>Chef Testing</vt:lpstr>
      <vt:lpstr>Test-driving infrastructure</vt:lpstr>
      <vt:lpstr>Our Scenario</vt:lpstr>
      <vt:lpstr>Create an apache cookbook</vt:lpstr>
      <vt:lpstr>Questions to ask when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Move to the apache cookbook directory</vt:lpstr>
      <vt:lpstr>Update .kitchen.yml</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Manually inspect the test node</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Time Check!  What’s Next?</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Time Check!  What’s Next?</vt:lpstr>
      <vt:lpstr>Clean code</vt:lpstr>
      <vt:lpstr>Foodcritic</vt:lpstr>
      <vt:lpstr>Change our recipe</vt:lpstr>
      <vt:lpstr>Run Foodcritic</vt:lpstr>
      <vt:lpstr>Chef Testing</vt:lpstr>
      <vt:lpstr>Time Check!  What’s Next?</vt:lpstr>
      <vt:lpstr>Wrapping Up</vt:lpstr>
      <vt:lpstr>We’ve only scratched the surface</vt:lpstr>
      <vt:lpstr>Build Anything</vt:lpstr>
      <vt:lpstr>And Manage it Simply</vt:lpstr>
      <vt:lpstr>What questions do you have?</vt:lpstr>
      <vt:lpstr>Time Check!  What’s Next?</vt:lpstr>
      <vt:lpstr>Install a Simple Application</vt:lpstr>
      <vt:lpstr>Time Check!  What’s Next?</vt:lpstr>
      <vt:lpstr>Make your apache cookbook work on CentOS</vt:lpstr>
      <vt:lpstr>Time Check!  What’s Next?</vt:lpstr>
      <vt:lpstr>Audit Shell Shock</vt:lpstr>
      <vt:lpstr>Audit Shell Shock</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423</cp:revision>
  <cp:lastPrinted>2012-11-30T19:50:46Z</cp:lastPrinted>
  <dcterms:created xsi:type="dcterms:W3CDTF">2012-09-13T17:36:07Z</dcterms:created>
  <dcterms:modified xsi:type="dcterms:W3CDTF">2015-09-11T05:56:59Z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